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2" r:id="rId2"/>
  </p:sldMasterIdLst>
  <p:notesMasterIdLst>
    <p:notesMasterId r:id="rId19"/>
  </p:notesMasterIdLst>
  <p:sldIdLst>
    <p:sldId id="256" r:id="rId3"/>
    <p:sldId id="33591" r:id="rId4"/>
    <p:sldId id="598" r:id="rId5"/>
    <p:sldId id="33582" r:id="rId6"/>
    <p:sldId id="33583" r:id="rId7"/>
    <p:sldId id="550" r:id="rId8"/>
    <p:sldId id="33584" r:id="rId9"/>
    <p:sldId id="33594" r:id="rId10"/>
    <p:sldId id="33578" r:id="rId11"/>
    <p:sldId id="33585" r:id="rId12"/>
    <p:sldId id="33586" r:id="rId13"/>
    <p:sldId id="33587" r:id="rId14"/>
    <p:sldId id="33590" r:id="rId15"/>
    <p:sldId id="33592" r:id="rId16"/>
    <p:sldId id="33579" r:id="rId17"/>
    <p:sldId id="33574" r:id="rId18"/>
  </p:sldIdLst>
  <p:sldSz cx="12192000" cy="6858000"/>
  <p:notesSz cx="6858000" cy="9144000"/>
  <p:embeddedFontLst>
    <p:embeddedFont>
      <p:font typeface="Avenir" panose="02000503020000020003" pitchFamily="2" charset="0"/>
      <p:regular r:id="rId20"/>
      <p:italic r:id="rId21"/>
    </p:embeddedFont>
    <p:embeddedFont>
      <p:font typeface="Source Sans Pro" panose="020B0503030403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gXgdboDrsf9nwXcTsTzWvPpknm1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163A6-67F3-6741-88BF-2E46F5AB45B4}" v="6" dt="2025-08-21T18:41:24.132"/>
  </p1510:revLst>
</p1510:revInfo>
</file>

<file path=ppt/tableStyles.xml><?xml version="1.0" encoding="utf-8"?>
<a:tblStyleLst xmlns:a="http://schemas.openxmlformats.org/drawingml/2006/main" def="{18192BEE-877A-4BBF-A183-E44EDBA07FF6}">
  <a:tblStyle styleId="{18192BEE-877A-4BBF-A183-E44EDBA07FF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70"/>
    <p:restoredTop sz="93288"/>
  </p:normalViewPr>
  <p:slideViewPr>
    <p:cSldViewPr snapToGrid="0">
      <p:cViewPr varScale="1">
        <p:scale>
          <a:sx n="104" d="100"/>
          <a:sy n="104" d="100"/>
        </p:scale>
        <p:origin x="896" y="50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font" Target="fonts/font2.fntdata"/><Relationship Id="rId63"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59"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tis, Alyson (TMP)" userId="2213462c-8952-4bd2-91ad-ca3e30c788dc" providerId="ADAL" clId="{EF151D55-B197-5C57-8A42-2ADD397EFE2A}"/>
    <pc:docChg chg="custSel modSld">
      <pc:chgData name="Curtis, Alyson (TMP)" userId="2213462c-8952-4bd2-91ad-ca3e30c788dc" providerId="ADAL" clId="{EF151D55-B197-5C57-8A42-2ADD397EFE2A}" dt="2025-08-21T18:42:06.500" v="281" actId="1076"/>
      <pc:docMkLst>
        <pc:docMk/>
      </pc:docMkLst>
      <pc:sldChg chg="addSp delSp modSp mod">
        <pc:chgData name="Curtis, Alyson (TMP)" userId="2213462c-8952-4bd2-91ad-ca3e30c788dc" providerId="ADAL" clId="{EF151D55-B197-5C57-8A42-2ADD397EFE2A}" dt="2025-08-21T18:42:06.500" v="281" actId="1076"/>
        <pc:sldMkLst>
          <pc:docMk/>
          <pc:sldMk cId="4031994444" sldId="33574"/>
        </pc:sldMkLst>
        <pc:spChg chg="del mod">
          <ac:chgData name="Curtis, Alyson (TMP)" userId="2213462c-8952-4bd2-91ad-ca3e30c788dc" providerId="ADAL" clId="{EF151D55-B197-5C57-8A42-2ADD397EFE2A}" dt="2025-08-21T18:13:58.167" v="174" actId="478"/>
          <ac:spMkLst>
            <pc:docMk/>
            <pc:sldMk cId="4031994444" sldId="33574"/>
            <ac:spMk id="4" creationId="{F5B6618F-C788-C734-7442-637ECAFDCEDF}"/>
          </ac:spMkLst>
        </pc:spChg>
        <pc:spChg chg="del mod">
          <ac:chgData name="Curtis, Alyson (TMP)" userId="2213462c-8952-4bd2-91ad-ca3e30c788dc" providerId="ADAL" clId="{EF151D55-B197-5C57-8A42-2ADD397EFE2A}" dt="2025-08-21T18:27:02.253" v="254"/>
          <ac:spMkLst>
            <pc:docMk/>
            <pc:sldMk cId="4031994444" sldId="33574"/>
            <ac:spMk id="5" creationId="{135F2E13-DBAB-CD72-1B75-28902F2AC0FA}"/>
          </ac:spMkLst>
        </pc:spChg>
        <pc:spChg chg="add mod">
          <ac:chgData name="Curtis, Alyson (TMP)" userId="2213462c-8952-4bd2-91ad-ca3e30c788dc" providerId="ADAL" clId="{EF151D55-B197-5C57-8A42-2ADD397EFE2A}" dt="2025-08-21T18:42:06.500" v="281" actId="1076"/>
          <ac:spMkLst>
            <pc:docMk/>
            <pc:sldMk cId="4031994444" sldId="33574"/>
            <ac:spMk id="6" creationId="{D21A5044-F313-90D8-EA83-14165BF34CDD}"/>
          </ac:spMkLst>
        </pc:spChg>
        <pc:spChg chg="add del mod">
          <ac:chgData name="Curtis, Alyson (TMP)" userId="2213462c-8952-4bd2-91ad-ca3e30c788dc" providerId="ADAL" clId="{EF151D55-B197-5C57-8A42-2ADD397EFE2A}" dt="2025-08-21T18:41:46.933" v="274" actId="478"/>
          <ac:spMkLst>
            <pc:docMk/>
            <pc:sldMk cId="4031994444" sldId="33574"/>
            <ac:spMk id="7" creationId="{11C236E8-1952-E3DE-4D29-7E9956D81203}"/>
          </ac:spMkLst>
        </pc:spChg>
        <pc:spChg chg="mod">
          <ac:chgData name="Curtis, Alyson (TMP)" userId="2213462c-8952-4bd2-91ad-ca3e30c788dc" providerId="ADAL" clId="{EF151D55-B197-5C57-8A42-2ADD397EFE2A}" dt="2025-08-21T18:09:49.302" v="157" actId="1076"/>
          <ac:spMkLst>
            <pc:docMk/>
            <pc:sldMk cId="4031994444" sldId="33574"/>
            <ac:spMk id="16" creationId="{95BF620A-74B2-7739-55C0-E19FFE1735C7}"/>
          </ac:spMkLst>
        </pc:spChg>
        <pc:picChg chg="add mod modCrop">
          <ac:chgData name="Curtis, Alyson (TMP)" userId="2213462c-8952-4bd2-91ad-ca3e30c788dc" providerId="ADAL" clId="{EF151D55-B197-5C57-8A42-2ADD397EFE2A}" dt="2025-08-21T18:41:54.100" v="277" actId="1076"/>
          <ac:picMkLst>
            <pc:docMk/>
            <pc:sldMk cId="4031994444" sldId="33574"/>
            <ac:picMk id="5" creationId="{EF2A2446-0B33-B183-9BD8-FC2C775C962A}"/>
          </ac:picMkLst>
        </pc:picChg>
        <pc:picChg chg="mod">
          <ac:chgData name="Curtis, Alyson (TMP)" userId="2213462c-8952-4bd2-91ad-ca3e30c788dc" providerId="ADAL" clId="{EF151D55-B197-5C57-8A42-2ADD397EFE2A}" dt="2025-08-21T18:41:51.304" v="276" actId="1076"/>
          <ac:picMkLst>
            <pc:docMk/>
            <pc:sldMk cId="4031994444" sldId="33574"/>
            <ac:picMk id="14" creationId="{CD441855-F404-FFF9-E3DE-D69B53A01945}"/>
          </ac:picMkLst>
        </pc:picChg>
      </pc:sldChg>
      <pc:sldChg chg="modSp mod">
        <pc:chgData name="Curtis, Alyson (TMP)" userId="2213462c-8952-4bd2-91ad-ca3e30c788dc" providerId="ADAL" clId="{EF151D55-B197-5C57-8A42-2ADD397EFE2A}" dt="2025-08-21T18:06:56.297" v="59" actId="1076"/>
        <pc:sldMkLst>
          <pc:docMk/>
          <pc:sldMk cId="4209196060" sldId="33591"/>
        </pc:sldMkLst>
        <pc:spChg chg="mod">
          <ac:chgData name="Curtis, Alyson (TMP)" userId="2213462c-8952-4bd2-91ad-ca3e30c788dc" providerId="ADAL" clId="{EF151D55-B197-5C57-8A42-2ADD397EFE2A}" dt="2025-08-21T18:06:56.297" v="59" actId="1076"/>
          <ac:spMkLst>
            <pc:docMk/>
            <pc:sldMk cId="4209196060" sldId="33591"/>
            <ac:spMk id="2" creationId="{B37D5176-5DC6-0420-FD75-AA38D9F7084F}"/>
          </ac:spMkLst>
        </pc:spChg>
        <pc:spChg chg="mod">
          <ac:chgData name="Curtis, Alyson (TMP)" userId="2213462c-8952-4bd2-91ad-ca3e30c788dc" providerId="ADAL" clId="{EF151D55-B197-5C57-8A42-2ADD397EFE2A}" dt="2025-08-21T18:06:46.094" v="58" actId="20577"/>
          <ac:spMkLst>
            <pc:docMk/>
            <pc:sldMk cId="4209196060" sldId="33591"/>
            <ac:spMk id="3" creationId="{7B3E2D63-6F05-D79B-2324-ECA3A362CC98}"/>
          </ac:spMkLst>
        </pc:spChg>
      </pc:sldChg>
      <pc:sldChg chg="modSp mod">
        <pc:chgData name="Curtis, Alyson (TMP)" userId="2213462c-8952-4bd2-91ad-ca3e30c788dc" providerId="ADAL" clId="{EF151D55-B197-5C57-8A42-2ADD397EFE2A}" dt="2025-08-21T18:08:33.598" v="69" actId="20577"/>
        <pc:sldMkLst>
          <pc:docMk/>
          <pc:sldMk cId="3586616365" sldId="33592"/>
        </pc:sldMkLst>
        <pc:spChg chg="mod">
          <ac:chgData name="Curtis, Alyson (TMP)" userId="2213462c-8952-4bd2-91ad-ca3e30c788dc" providerId="ADAL" clId="{EF151D55-B197-5C57-8A42-2ADD397EFE2A}" dt="2025-08-21T18:08:33.598" v="69" actId="20577"/>
          <ac:spMkLst>
            <pc:docMk/>
            <pc:sldMk cId="3586616365" sldId="33592"/>
            <ac:spMk id="6" creationId="{7FB99846-883A-7150-296D-95E26E6E10C4}"/>
          </ac:spMkLst>
        </pc:spChg>
      </pc:sldChg>
      <pc:sldChg chg="modSp mod">
        <pc:chgData name="Curtis, Alyson (TMP)" userId="2213462c-8952-4bd2-91ad-ca3e30c788dc" providerId="ADAL" clId="{EF151D55-B197-5C57-8A42-2ADD397EFE2A}" dt="2025-08-21T18:07:50.028" v="61" actId="14100"/>
        <pc:sldMkLst>
          <pc:docMk/>
          <pc:sldMk cId="4062100967" sldId="33594"/>
        </pc:sldMkLst>
        <pc:spChg chg="mod">
          <ac:chgData name="Curtis, Alyson (TMP)" userId="2213462c-8952-4bd2-91ad-ca3e30c788dc" providerId="ADAL" clId="{EF151D55-B197-5C57-8A42-2ADD397EFE2A}" dt="2025-08-21T18:07:43.923" v="60"/>
          <ac:spMkLst>
            <pc:docMk/>
            <pc:sldMk cId="4062100967" sldId="33594"/>
            <ac:spMk id="2" creationId="{935F34CB-2AD3-654B-A8E9-B42868508727}"/>
          </ac:spMkLst>
        </pc:spChg>
        <pc:spChg chg="mod">
          <ac:chgData name="Curtis, Alyson (TMP)" userId="2213462c-8952-4bd2-91ad-ca3e30c788dc" providerId="ADAL" clId="{EF151D55-B197-5C57-8A42-2ADD397EFE2A}" dt="2025-08-21T18:07:50.028" v="61" actId="14100"/>
          <ac:spMkLst>
            <pc:docMk/>
            <pc:sldMk cId="4062100967" sldId="33594"/>
            <ac:spMk id="5" creationId="{49173136-D243-74E4-9422-CC4A22199E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1" i="0" u="none" strike="noStrike" cap="none" dirty="0">
                <a:solidFill>
                  <a:schemeClr val="dk1"/>
                </a:solidFill>
                <a:effectLst/>
                <a:latin typeface="Calibri"/>
                <a:ea typeface="Calibri"/>
                <a:cs typeface="Calibri"/>
                <a:sym typeface="Calibri"/>
              </a:rPr>
              <a:t>[1:45 – 1:50] Introduction - Moderator: Reema (5 mins)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Introduce the topic of the session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Walk through the structure of the session and what attendees can expect </a:t>
            </a:r>
          </a:p>
          <a:p>
            <a:pPr marL="0" lvl="0" indent="0" algn="l" rtl="0">
              <a:spcBef>
                <a:spcPts val="0"/>
              </a:spcBef>
              <a:spcAft>
                <a:spcPts val="0"/>
              </a:spcAft>
              <a:buNone/>
            </a:pPr>
            <a:endParaRPr lang="en-US" dirty="0"/>
          </a:p>
        </p:txBody>
      </p:sp>
      <p:sp>
        <p:nvSpPr>
          <p:cNvPr id="304" name="Google Shape;30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[2:12 – 2:32] Panel 2: A conversation with Rita Choula (20 minutes)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Rita (5 minutes): Introduce CGUS 2025 relevant findings.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you heard earlier from Greg, 1 in 4 adults are family caregivers, that’s a near 50% increase in the last decade.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know that they are parents, partners, friends, neighbors, and even children. They are diverse in age, race, gender, income, and background, each with a unique caregiving story. </a:t>
            </a:r>
          </a:p>
          <a:p>
            <a:pPr rtl="0" fontAlgn="base"/>
            <a:r>
              <a:rPr lang="en-US" sz="1200" b="0" i="0" u="none" strike="noStrike" cap="none" dirty="0">
                <a:solidFill>
                  <a:schemeClr val="dk1"/>
                </a:solidFill>
                <a:effectLst/>
                <a:latin typeface="Calibri"/>
                <a:ea typeface="Calibri"/>
                <a:cs typeface="Calibri"/>
                <a:sym typeface="Calibri"/>
              </a:rPr>
              <a:t> </a:t>
            </a:r>
          </a:p>
          <a:p>
            <a:pPr rtl="0" fontAlgn="base"/>
            <a:r>
              <a:rPr lang="en-US" sz="1200" b="0" i="0" u="none" strike="noStrike" cap="none" dirty="0">
                <a:solidFill>
                  <a:schemeClr val="dk1"/>
                </a:solidFill>
                <a:effectLst/>
                <a:latin typeface="Calibri"/>
                <a:ea typeface="Calibri"/>
                <a:cs typeface="Calibri"/>
                <a:sym typeface="Calibri"/>
              </a:rPr>
              <a:t>The demographics are this: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The average age of a family caregiver is 51; one in three family caregivers are under age 50.</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61% are women; 39% are men. </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Almost a third (29%) are “sandwich generation” caregivers—caring for both children and adults.</a:t>
            </a:r>
            <a:r>
              <a:rPr lang="en-US" sz="1200" b="0" i="0" u="none" strike="noStrike" cap="none" dirty="0">
                <a:solidFill>
                  <a:schemeClr val="dk1"/>
                </a:solidFill>
                <a:effectLst/>
                <a:latin typeface="Calibri"/>
                <a:ea typeface="Calibri"/>
                <a:cs typeface="Calibri"/>
                <a:sym typeface="Calibri"/>
              </a:rPr>
              <a:t> </a:t>
            </a:r>
          </a:p>
          <a:p>
            <a:pPr rtl="0" fontAlgn="base"/>
            <a:r>
              <a:rPr lang="en-US" sz="1200" b="0" i="0" u="none" strike="noStrike" cap="none" dirty="0">
                <a:solidFill>
                  <a:schemeClr val="dk1"/>
                </a:solidFill>
                <a:effectLst/>
                <a:latin typeface="Calibri"/>
                <a:ea typeface="Calibri"/>
                <a:cs typeface="Calibri"/>
                <a:sym typeface="Calibri"/>
              </a:rPr>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5409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[2:12 – 2:32] Panel 2: A conversation with Rita Choula (20 minutes)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Rita continues: (Introduce CGUS 2025 relevant findings.</a:t>
            </a:r>
            <a:r>
              <a:rPr lang="en-US" sz="1200" b="0" i="0" u="none" strike="noStrike" cap="none" dirty="0">
                <a:solidFill>
                  <a:schemeClr val="dk1"/>
                </a:solidFill>
                <a:effectLst/>
                <a:latin typeface="Calibri"/>
                <a:ea typeface="Calibri"/>
                <a:cs typeface="Calibri"/>
                <a:sym typeface="Calibri"/>
              </a:rPr>
              <a:t>)</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know from family caregivers that providing care comes at a great cost to their health, work, and finances.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One in five family caregivers reported fair or poor health and found it difficult to care for their own health. </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Seven in 10 family caregivers are employed, many report experiencing work disruptions due the caregiving.</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Half of family caregivers report negative financial impacts due to caregiving. </a:t>
            </a:r>
            <a:r>
              <a:rPr lang="en-US" sz="1200" b="0" i="0" u="none" strike="noStrike" cap="none" dirty="0">
                <a:solidFill>
                  <a:schemeClr val="dk1"/>
                </a:solidFill>
                <a:effectLst/>
                <a:latin typeface="Calibri"/>
                <a:ea typeface="Calibri"/>
                <a:cs typeface="Calibri"/>
                <a:sym typeface="Calibri"/>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461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[2:12 – 2:32] Panel 2: A conversation with Rita Choula (20 minutes)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Rita continues: (Introduce CGUS 2025 relevant findings.</a:t>
            </a:r>
            <a:r>
              <a:rPr lang="en-US" sz="1200" b="0" i="0" u="none" strike="noStrike" cap="none" dirty="0">
                <a:solidFill>
                  <a:schemeClr val="dk1"/>
                </a:solidFill>
                <a:effectLst/>
                <a:latin typeface="Calibri"/>
                <a:ea typeface="Calibri"/>
                <a:cs typeface="Calibri"/>
                <a:sym typeface="Calibri"/>
              </a:rPr>
              <a:t>)</a:t>
            </a:r>
          </a:p>
          <a:p>
            <a:endParaRPr lang="en-US" dirty="0"/>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And lastly, we know that more family caregivers than ever are in high-intensity situations, providing more hours of care, across many more years and are helping with more activities of daily living.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Many family caregivers take on medical and nursing tasks that are typically handled by healthcare professionals like operating specialized medical equipment or administering injections at home, yet only 22 percent receive training.</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The use of remote monitoring technologies by family caregivers has nearly doubled since 2020, reflecting the growing complexity of managing care.</a:t>
            </a:r>
            <a:r>
              <a:rPr lang="en-US" sz="1200" b="0" i="0" u="none" strike="noStrike" cap="none" dirty="0">
                <a:solidFill>
                  <a:schemeClr val="dk1"/>
                </a:solidFill>
                <a:effectLst/>
                <a:latin typeface="Calibri"/>
                <a:ea typeface="Calibri"/>
                <a:cs typeface="Calibri"/>
                <a:sym typeface="Calibri"/>
              </a:rPr>
              <a:t> </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334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cap="none" dirty="0">
                <a:solidFill>
                  <a:schemeClr val="dk1"/>
                </a:solidFill>
                <a:effectLst/>
                <a:latin typeface="Calibri"/>
                <a:ea typeface="Calibri"/>
                <a:cs typeface="Calibri"/>
                <a:sym typeface="Calibri"/>
              </a:rPr>
              <a:t>Reema(2 minutes): Inquire about Rita’s experience with community pharmacies.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Thank you, Rita. You have really told a comprehensive story of America’s family caregivers.  </a:t>
            </a:r>
          </a:p>
          <a:p>
            <a:pPr rtl="0" fontAlgn="base"/>
            <a:r>
              <a:rPr lang="en-US" sz="1200" b="0" i="0" u="none" strike="noStrike" cap="none" dirty="0">
                <a:solidFill>
                  <a:schemeClr val="dk1"/>
                </a:solidFill>
                <a:effectLst/>
                <a:latin typeface="Calibri"/>
                <a:ea typeface="Calibri"/>
                <a:cs typeface="Calibri"/>
                <a:sym typeface="Calibri"/>
              </a:rPr>
              <a:t>Q5: Where do you see community retailers and pharmacies showing up for family caregivers?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Rita (5 minutes): Share your story and outline opportunities.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They have a critical role. I know this from the depth of research we have done at AARP and from personal experience.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Rita to share her family legacy in pharmacy and her personal caregiving journey and how community pharmacy influenced her caregiving experience.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Now, I see tremendous opportunity for retailers, pharmacies, and suppliers to show up for family caregivers.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Most family caregivers are coordinating healthcare tasks—such as monitoring care recipients’ health conditions and communicating with care recipients’ providers—as part of their care responsibilities. However, </a:t>
            </a:r>
            <a:r>
              <a:rPr lang="en-US" sz="1200" b="1" i="0" u="sng" strike="noStrike" cap="none" dirty="0">
                <a:solidFill>
                  <a:schemeClr val="dk1"/>
                </a:solidFill>
                <a:effectLst/>
                <a:latin typeface="Calibri"/>
                <a:ea typeface="Calibri"/>
                <a:cs typeface="Calibri"/>
                <a:sym typeface="Calibri"/>
              </a:rPr>
              <a:t>one-third of caregivers find care coordination challenging.</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Community pharmacy can help fill this gap and help family caregivers anticipate their needs.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In broad strokes I see opportunities around: </a:t>
            </a:r>
          </a:p>
          <a:p>
            <a:pPr rtl="0" fontAlgn="base">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rtl="0" fontAlgn="base"/>
            <a:r>
              <a:rPr lang="en-US" sz="1200" b="1" i="0" u="sng" strike="noStrike" cap="none" dirty="0">
                <a:solidFill>
                  <a:schemeClr val="dk1"/>
                </a:solidFill>
                <a:effectLst/>
                <a:latin typeface="Calibri"/>
                <a:ea typeface="Calibri"/>
                <a:cs typeface="Calibri"/>
                <a:sym typeface="Calibri"/>
              </a:rPr>
              <a:t>Age-inclusive Shopping Experience </a:t>
            </a:r>
            <a:r>
              <a:rPr lang="en-US" sz="1200" b="0" i="0" u="none" strike="noStrike" cap="none" dirty="0">
                <a:solidFill>
                  <a:schemeClr val="dk1"/>
                </a:solidFill>
                <a:effectLst/>
                <a:latin typeface="Calibri"/>
                <a:ea typeface="Calibri"/>
                <a:cs typeface="Calibri"/>
                <a:sym typeface="Calibri"/>
              </a:rPr>
              <a:t>– This reflects what Greg shared earlier around the caregiver’s shopping experience. This might include reworking store layouts to include more seating areas, wider aisles, and accessible signage to support older adults and family caregivers.  </a:t>
            </a:r>
          </a:p>
          <a:p>
            <a:pPr rtl="0" fontAlgn="base"/>
            <a:endParaRPr lang="en-US" sz="1200" b="1" i="0" u="sng" strike="noStrike" cap="none" dirty="0">
              <a:solidFill>
                <a:schemeClr val="dk1"/>
              </a:solidFill>
              <a:effectLst/>
              <a:latin typeface="Calibri"/>
              <a:ea typeface="Calibri"/>
              <a:cs typeface="Calibri"/>
              <a:sym typeface="Calibri"/>
            </a:endParaRPr>
          </a:p>
          <a:p>
            <a:pPr rtl="0" fontAlgn="base"/>
            <a:r>
              <a:rPr lang="en-US" sz="1200" b="1" i="0" u="sng" strike="noStrike" cap="none" dirty="0">
                <a:solidFill>
                  <a:schemeClr val="dk1"/>
                </a:solidFill>
                <a:effectLst/>
                <a:latin typeface="Calibri"/>
                <a:ea typeface="Calibri"/>
                <a:cs typeface="Calibri"/>
                <a:sym typeface="Calibri"/>
              </a:rPr>
              <a:t>More Access to In-Store Caregiver Support</a:t>
            </a:r>
            <a:r>
              <a:rPr lang="en-US" sz="1200" b="0" i="0" u="sng"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 resources for caregivers like pamphlets, digital screens, QR codes with tips and more. </a:t>
            </a:r>
          </a:p>
          <a:p>
            <a:pPr rtl="0" fontAlgn="base"/>
            <a:endParaRPr lang="en-US" sz="1200" b="1" i="0" u="sng" strike="noStrike" cap="none" dirty="0">
              <a:solidFill>
                <a:schemeClr val="dk1"/>
              </a:solidFill>
              <a:effectLst/>
              <a:latin typeface="Calibri"/>
              <a:ea typeface="Calibri"/>
              <a:cs typeface="Calibri"/>
              <a:sym typeface="Calibri"/>
            </a:endParaRPr>
          </a:p>
          <a:p>
            <a:pPr rtl="0" fontAlgn="base"/>
            <a:r>
              <a:rPr lang="en-US" sz="1200" b="1" i="0" u="sng" strike="noStrike" cap="none" dirty="0">
                <a:solidFill>
                  <a:schemeClr val="dk1"/>
                </a:solidFill>
                <a:effectLst/>
                <a:latin typeface="Calibri"/>
                <a:ea typeface="Calibri"/>
                <a:cs typeface="Calibri"/>
                <a:sym typeface="Calibri"/>
              </a:rPr>
              <a:t>Expanding Health and Wellness Services</a:t>
            </a:r>
            <a:r>
              <a:rPr lang="en-US" sz="1200" b="0" i="0" u="sng"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Building more one-stop shop experiences, not just for the care recipient for family caregivers themselves, offerings like: medication consultations, preventative care services. </a:t>
            </a:r>
          </a:p>
          <a:p>
            <a:pPr rtl="0" fontAlgn="base"/>
            <a:endParaRPr lang="en-US" sz="1200" b="1" i="0" u="sng" strike="noStrike" cap="none" dirty="0">
              <a:solidFill>
                <a:schemeClr val="dk1"/>
              </a:solidFill>
              <a:effectLst/>
              <a:latin typeface="Calibri"/>
              <a:ea typeface="Calibri"/>
              <a:cs typeface="Calibri"/>
              <a:sym typeface="Calibri"/>
            </a:endParaRPr>
          </a:p>
          <a:p>
            <a:pPr rtl="0" fontAlgn="base"/>
            <a:r>
              <a:rPr lang="en-US" sz="1200" b="1" i="0" u="sng" strike="noStrike" cap="none" dirty="0">
                <a:solidFill>
                  <a:schemeClr val="dk1"/>
                </a:solidFill>
                <a:effectLst/>
                <a:latin typeface="Calibri"/>
                <a:ea typeface="Calibri"/>
                <a:cs typeface="Calibri"/>
                <a:sym typeface="Calibri"/>
              </a:rPr>
              <a:t>Building Loyalty through Community Engagement</a:t>
            </a:r>
            <a:r>
              <a:rPr lang="en-US" sz="1200" b="0" i="0" u="sng"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 hosting educational events on aging, caregiving and wellness including deeper integration with other community services like senior centers, respite providers and more. </a:t>
            </a:r>
          </a:p>
          <a:p>
            <a:pPr rtl="0" fontAlgn="base"/>
            <a:endParaRPr lang="en-US" sz="1200" b="1" i="0" u="sng" strike="noStrike" cap="none" dirty="0">
              <a:solidFill>
                <a:schemeClr val="dk1"/>
              </a:solidFill>
              <a:effectLst/>
              <a:latin typeface="Calibri"/>
              <a:ea typeface="Calibri"/>
              <a:cs typeface="Calibri"/>
              <a:sym typeface="Calibri"/>
            </a:endParaRPr>
          </a:p>
          <a:p>
            <a:pPr rtl="0" fontAlgn="base"/>
            <a:r>
              <a:rPr lang="en-US" sz="1200" b="1" i="0" u="sng" strike="noStrike" cap="none" dirty="0">
                <a:solidFill>
                  <a:schemeClr val="dk1"/>
                </a:solidFill>
                <a:effectLst/>
                <a:latin typeface="Calibri"/>
                <a:ea typeface="Calibri"/>
                <a:cs typeface="Calibri"/>
                <a:sym typeface="Calibri"/>
              </a:rPr>
              <a:t>Staff Training </a:t>
            </a:r>
            <a:r>
              <a:rPr lang="en-US" sz="1200" b="0" i="0" u="none" strike="noStrike" cap="none" dirty="0">
                <a:solidFill>
                  <a:schemeClr val="dk1"/>
                </a:solidFill>
                <a:effectLst/>
                <a:latin typeface="Calibri"/>
                <a:ea typeface="Calibri"/>
                <a:cs typeface="Calibri"/>
                <a:sym typeface="Calibri"/>
              </a:rPr>
              <a:t>– equipping employees with information to better identify and support the needs of family caregivers and older adults. Empower them with referral resources to improve care coordination in the community.  </a:t>
            </a:r>
          </a:p>
          <a:p>
            <a:endParaRPr lang="en-US" dirty="0"/>
          </a:p>
          <a:p>
            <a:pPr rtl="0" fontAlgn="base"/>
            <a:r>
              <a:rPr lang="en-US" sz="1200" b="1" i="0" u="none" strike="noStrike" cap="none" dirty="0">
                <a:solidFill>
                  <a:schemeClr val="dk1"/>
                </a:solidFill>
                <a:effectLst/>
                <a:latin typeface="Calibri"/>
                <a:ea typeface="Calibri"/>
                <a:cs typeface="Calibri"/>
                <a:sym typeface="Calibri"/>
              </a:rPr>
              <a:t>Reema(3 minutes): Closing.</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Thank you, Rita. I see tremendous opportunity and I look forward to hearing from our panelists from Care Pharmacies and Cardinal Health next to speak to some specific ways they have implemented more supports for family caregivers and why it makes good business sense to do so.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5533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B8AB-1258-1124-AD8D-3B806B880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1E1D3-5CAF-4EFA-9E6B-3E2F85354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265E2-8238-2B22-A523-66EF5185849F}"/>
              </a:ext>
            </a:extLst>
          </p:cNvPr>
          <p:cNvSpPr>
            <a:spLocks noGrp="1"/>
          </p:cNvSpPr>
          <p:nvPr>
            <p:ph type="body" idx="1"/>
          </p:nvPr>
        </p:nvSpPr>
        <p:spPr/>
        <p:txBody>
          <a:bodyPr/>
          <a:lstStyle/>
          <a:p>
            <a:pPr rtl="0" fontAlgn="base"/>
            <a:r>
              <a:rPr lang="en-US" sz="1200" b="0" i="0" u="none" strike="noStrike" cap="none" dirty="0">
                <a:solidFill>
                  <a:schemeClr val="dk1"/>
                </a:solidFill>
                <a:effectLst/>
                <a:latin typeface="Calibri"/>
                <a:ea typeface="Calibri"/>
                <a:cs typeface="Calibri"/>
                <a:sym typeface="Calibri"/>
              </a:rPr>
              <a:t>[2:33-2:53] (20 minutes) Panel 3: A discussion with Industry Leaders (Mike Wysong, Kimberly Stokell)</a:t>
            </a:r>
          </a:p>
          <a:p>
            <a:pPr rtl="0" fontAlgn="base"/>
            <a:endParaRPr lang="en-US" sz="1200" b="0"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Reema(2 minutes): Welcome and Introduce Mike and Kimberly</a:t>
            </a:r>
            <a:endParaRPr lang="en-US" sz="1200" b="0" i="0" u="none" strike="noStrike"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62C3F1B9-6FBB-7785-0CDB-1973FA77016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7851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3B00-15A6-45C0-E464-AA037AFB3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34931-0964-53E5-8C18-3068ABDC0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B34DB-A960-B3AC-2F44-3203366A75FF}"/>
              </a:ext>
            </a:extLst>
          </p:cNvPr>
          <p:cNvSpPr>
            <a:spLocks noGrp="1"/>
          </p:cNvSpPr>
          <p:nvPr>
            <p:ph type="body" idx="1"/>
          </p:nvPr>
        </p:nvSpPr>
        <p:spPr/>
        <p:txBody>
          <a:bodyPr/>
          <a:lstStyle/>
          <a:p>
            <a:pPr rtl="0" fontAlgn="base"/>
            <a:r>
              <a:rPr lang="en-US" sz="1200" b="0" i="0" u="none" strike="noStrike" cap="none" dirty="0">
                <a:solidFill>
                  <a:schemeClr val="dk1"/>
                </a:solidFill>
                <a:effectLst/>
                <a:latin typeface="Calibri"/>
                <a:ea typeface="Calibri"/>
                <a:cs typeface="Calibri"/>
                <a:sym typeface="Calibri"/>
              </a:rPr>
              <a:t>[2:33-2:53] (20 minutes) Panel 3: A discussion with Industry Leaders</a:t>
            </a:r>
          </a:p>
          <a:p>
            <a:pPr rtl="0" fontAlgn="base"/>
            <a:endParaRPr lang="en-US" sz="1200" b="0"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Mike/Kim (18 minutes): Q&amp;A</a:t>
            </a:r>
            <a:r>
              <a:rPr lang="en-US" sz="1200" b="0" i="0" u="none" strike="noStrike" cap="none" dirty="0">
                <a:solidFill>
                  <a:schemeClr val="dk1"/>
                </a:solidFill>
                <a:effectLst/>
                <a:latin typeface="Calibri"/>
                <a:ea typeface="Calibri"/>
                <a:cs typeface="Calibri"/>
                <a:sym typeface="Calibri"/>
              </a:rPr>
              <a:t> </a:t>
            </a:r>
          </a:p>
          <a:p>
            <a:pPr rtl="0" fontAlgn="base"/>
            <a:r>
              <a:rPr lang="en-US" sz="1200" b="0" i="0" u="none" strike="noStrike" cap="none" dirty="0">
                <a:solidFill>
                  <a:schemeClr val="dk1"/>
                </a:solidFill>
                <a:effectLst/>
                <a:latin typeface="Calibri"/>
                <a:ea typeface="Calibri"/>
                <a:cs typeface="Calibri"/>
                <a:sym typeface="Calibri"/>
              </a:rPr>
              <a:t>Q6 – From your perspective why is identifying and engaging family caregivers in your pharmacies and retail settings important and what do you hope the impact of your work to support them will be? </a:t>
            </a:r>
          </a:p>
          <a:p>
            <a:pPr rtl="0" fontAlgn="base"/>
            <a:endParaRPr lang="en-US" sz="1200" b="0" i="0" u="none" strike="noStrike" cap="none" dirty="0">
              <a:solidFill>
                <a:schemeClr val="dk1"/>
              </a:solidFill>
              <a:effectLst/>
              <a:latin typeface="Calibri"/>
              <a:ea typeface="Calibri"/>
              <a:cs typeface="Calibri"/>
              <a:sym typeface="Calibri"/>
            </a:endParaRPr>
          </a:p>
          <a:p>
            <a:pPr rtl="0" fontAlgn="base"/>
            <a:r>
              <a:rPr lang="en-US" sz="1200" b="0" i="0" u="none" strike="noStrike" cap="none" dirty="0">
                <a:solidFill>
                  <a:schemeClr val="dk1"/>
                </a:solidFill>
                <a:effectLst/>
                <a:latin typeface="Calibri"/>
                <a:ea typeface="Calibri"/>
                <a:cs typeface="Calibri"/>
                <a:sym typeface="Calibri"/>
              </a:rPr>
              <a:t>Q7 – Why is it important to offer services or products that directly support caregivers’ needs—such as medication management tools, respite resources, or health screenings? </a:t>
            </a:r>
          </a:p>
          <a:p>
            <a:pPr rtl="0" fontAlgn="base"/>
            <a:endParaRPr lang="en-US" sz="1200" b="0" i="0" u="none" strike="noStrike" cap="none" dirty="0">
              <a:solidFill>
                <a:schemeClr val="dk1"/>
              </a:solidFill>
              <a:effectLst/>
              <a:latin typeface="Calibri"/>
              <a:ea typeface="Calibri"/>
              <a:cs typeface="Calibri"/>
              <a:sym typeface="Calibri"/>
            </a:endParaRPr>
          </a:p>
          <a:p>
            <a:pPr rtl="0" fontAlgn="base"/>
            <a:r>
              <a:rPr lang="en-US" sz="1200" b="0" i="0" u="none" strike="noStrike" cap="none" dirty="0">
                <a:solidFill>
                  <a:schemeClr val="dk1"/>
                </a:solidFill>
                <a:effectLst/>
                <a:latin typeface="Calibri"/>
                <a:ea typeface="Calibri"/>
                <a:cs typeface="Calibri"/>
                <a:sym typeface="Calibri"/>
              </a:rPr>
              <a:t>Q8 – How important is staff training in recognizing and supporting family caregivers?  </a:t>
            </a:r>
          </a:p>
          <a:p>
            <a:pPr rtl="0" fontAlgn="base"/>
            <a:endParaRPr lang="en-US" sz="1200" b="0" i="0" u="none" strike="noStrike" cap="none" dirty="0">
              <a:solidFill>
                <a:schemeClr val="dk1"/>
              </a:solidFill>
              <a:effectLst/>
              <a:latin typeface="Calibri"/>
              <a:ea typeface="Calibri"/>
              <a:cs typeface="Calibri"/>
              <a:sym typeface="Calibri"/>
            </a:endParaRPr>
          </a:p>
          <a:p>
            <a:pPr rtl="0" fontAlgn="base"/>
            <a:r>
              <a:rPr lang="en-US" sz="1200" b="0" i="0" u="none" strike="noStrike" cap="none" dirty="0">
                <a:solidFill>
                  <a:schemeClr val="dk1"/>
                </a:solidFill>
                <a:effectLst/>
                <a:latin typeface="Calibri"/>
                <a:ea typeface="Calibri"/>
                <a:cs typeface="Calibri"/>
                <a:sym typeface="Calibri"/>
              </a:rPr>
              <a:t>Q9 - How are you partnering with AARP and/or other community organizations or health systems to connect caregivers with broader support services? </a:t>
            </a:r>
          </a:p>
          <a:p>
            <a:pPr rtl="0" fontAlgn="base"/>
            <a:r>
              <a:rPr lang="en-US" sz="1200" b="0" i="0" u="none" strike="noStrike" cap="none" dirty="0">
                <a:solidFill>
                  <a:schemeClr val="dk1"/>
                </a:solidFill>
                <a:effectLst/>
                <a:latin typeface="Calibri"/>
                <a:ea typeface="Calibri"/>
                <a:cs typeface="Calibri"/>
                <a:sym typeface="Calibri"/>
              </a:rPr>
              <a:t> </a:t>
            </a:r>
          </a:p>
          <a:p>
            <a:endParaRPr lang="en-US" b="1" dirty="0"/>
          </a:p>
        </p:txBody>
      </p:sp>
      <p:sp>
        <p:nvSpPr>
          <p:cNvPr id="4" name="Slide Number Placeholder 3">
            <a:extLst>
              <a:ext uri="{FF2B5EF4-FFF2-40B4-BE49-F238E27FC236}">
                <a16:creationId xmlns:a16="http://schemas.microsoft.com/office/drawing/2014/main" id="{E144EE09-0FFD-1BC0-91B9-AF9E2823ADF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35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781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8D0C-5983-CBF2-6399-0AB0D7431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D4BB2-BB6A-0AA9-3C0A-500625FBA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4FEF4-0BEB-509F-03D6-06FAD461F2D9}"/>
              </a:ext>
            </a:extLst>
          </p:cNvPr>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[1:50 – 2:10] Panel 1: A conversation with Greg Klem (20 minutes) </a:t>
            </a:r>
          </a:p>
          <a:p>
            <a:pPr rtl="0" fontAlgn="base"/>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Introduce Greg Klem, AARP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endParaRPr lang="en-US" sz="1200" b="1" i="0" u="none" strike="noStrike" cap="none" dirty="0">
              <a:solidFill>
                <a:schemeClr val="dk1"/>
              </a:solidFill>
              <a:effectLst/>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A3BEA6A4-2279-4A42-4B03-F2367DFFA2C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94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cap="none" dirty="0">
                <a:solidFill>
                  <a:schemeClr val="dk1"/>
                </a:solidFill>
                <a:effectLst/>
                <a:latin typeface="Calibri"/>
                <a:ea typeface="Calibri"/>
                <a:cs typeface="Calibri"/>
                <a:sym typeface="Calibri"/>
              </a:rPr>
              <a:t>[1:50 – 2:10] Panel 1: A conversation with Greg Klem (20 minutes) </a:t>
            </a:r>
          </a:p>
          <a:p>
            <a:pPr rtl="0" fontAlgn="base"/>
            <a:r>
              <a:rPr lang="en-US" sz="1200" b="0" i="0" u="none" strike="noStrike" cap="none" dirty="0">
                <a:solidFill>
                  <a:schemeClr val="dk1"/>
                </a:solidFill>
                <a:effectLst/>
                <a:latin typeface="Calibri"/>
                <a:ea typeface="Calibri"/>
                <a:cs typeface="Calibri"/>
                <a:sym typeface="Calibri"/>
              </a:rPr>
              <a:t> </a:t>
            </a:r>
          </a:p>
          <a:p>
            <a:pPr rtl="0" fontAlgn="base"/>
            <a:r>
              <a:rPr lang="en-US" sz="1200" b="1" i="0" u="none" strike="noStrike" cap="none" dirty="0">
                <a:solidFill>
                  <a:schemeClr val="dk1"/>
                </a:solidFill>
                <a:effectLst/>
                <a:latin typeface="Calibri"/>
                <a:ea typeface="Calibri"/>
                <a:cs typeface="Calibri"/>
                <a:sym typeface="Calibri"/>
              </a:rPr>
              <a:t>Reema(3 minutes): Welcome Greg and offer any opening thoughts.</a:t>
            </a:r>
            <a:r>
              <a:rPr lang="en-US" sz="1200" b="0" i="0" u="none" strike="noStrike" cap="none" dirty="0">
                <a:solidFill>
                  <a:schemeClr val="dk1"/>
                </a:solidFill>
                <a:effectLst/>
                <a:latin typeface="Calibri"/>
                <a:ea typeface="Calibri"/>
                <a:cs typeface="Calibri"/>
                <a:sym typeface="Calibri"/>
              </a:rPr>
              <a:t> </a:t>
            </a:r>
          </a:p>
          <a:p>
            <a:pPr rtl="0" fontAlgn="base"/>
            <a:r>
              <a:rPr lang="en-US" sz="1200" b="0" i="0" u="none" strike="noStrike" cap="none" dirty="0">
                <a:solidFill>
                  <a:schemeClr val="dk1"/>
                </a:solidFill>
                <a:effectLst/>
                <a:highlight>
                  <a:srgbClr val="FFFF00"/>
                </a:highlight>
                <a:latin typeface="Calibri"/>
                <a:ea typeface="Calibri"/>
                <a:cs typeface="Calibri"/>
                <a:sym typeface="Calibri"/>
              </a:rPr>
              <a:t>Q1: Why is AARP at a conference for retailers and suppliers in the health and wellness space?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Greg (3 minutes): Remind the audience of what AARP is and does.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AARP is a national nonprofit that is dedicated to empowering Americans 50 and older to choose how they live as they age. We are focused on strengthening communities and advocating for the more than 100 million Americans over 50 on what matters most to them: health security, financial stability, and personal fulfillment.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see </a:t>
            </a:r>
            <a:r>
              <a:rPr lang="en-US" sz="1200" b="1" i="0" u="none" strike="noStrike" cap="none" dirty="0">
                <a:solidFill>
                  <a:schemeClr val="dk1"/>
                </a:solidFill>
                <a:effectLst/>
                <a:latin typeface="Calibri"/>
                <a:ea typeface="Calibri"/>
                <a:cs typeface="Calibri"/>
                <a:sym typeface="Calibri"/>
              </a:rPr>
              <a:t>retailers and suppliers in the health and wellness space as central to the well-being of people over age 50</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here to talk about </a:t>
            </a:r>
            <a:r>
              <a:rPr lang="en-US" sz="1200" b="1" i="0" u="none" strike="noStrike" cap="none" dirty="0">
                <a:solidFill>
                  <a:schemeClr val="dk1"/>
                </a:solidFill>
                <a:effectLst/>
                <a:latin typeface="Calibri"/>
                <a:ea typeface="Calibri"/>
                <a:cs typeface="Calibri"/>
                <a:sym typeface="Calibri"/>
              </a:rPr>
              <a:t>how tapping into this powerful consumer base of older adults and family caregivers can drive both business growth and community impact</a:t>
            </a:r>
            <a:r>
              <a:rPr lang="en-US" sz="1200" b="0" i="0" u="none" strike="noStrike" cap="none" dirty="0">
                <a:solidFill>
                  <a:schemeClr val="dk1"/>
                </a:solidFill>
                <a:effectLst/>
                <a:latin typeface="Calibri"/>
                <a:ea typeface="Calibri"/>
                <a:cs typeface="Calibri"/>
                <a:sym typeface="Calibri"/>
              </a:rPr>
              <a:t>.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Reema(2 minutes): Introduce the Longevity Economy concept.</a:t>
            </a:r>
            <a:r>
              <a:rPr lang="en-US" sz="1200" b="0" i="0" u="none" strike="noStrike" cap="none" dirty="0">
                <a:solidFill>
                  <a:schemeClr val="dk1"/>
                </a:solidFill>
                <a:effectLst/>
                <a:latin typeface="Calibri"/>
                <a:ea typeface="Calibri"/>
                <a:cs typeface="Calibri"/>
                <a:sym typeface="Calibri"/>
              </a:rPr>
              <a:t> </a:t>
            </a:r>
          </a:p>
          <a:p>
            <a:pPr rtl="0" fontAlgn="base"/>
            <a:r>
              <a:rPr lang="en-US" sz="1200" b="0" i="0" u="none" strike="noStrike" cap="none" dirty="0">
                <a:solidFill>
                  <a:schemeClr val="dk1"/>
                </a:solidFill>
                <a:effectLst/>
                <a:latin typeface="Calibri"/>
                <a:ea typeface="Calibri"/>
                <a:cs typeface="Calibri"/>
                <a:sym typeface="Calibri"/>
              </a:rPr>
              <a:t>Q2: I have heard AARP talk about the Longevity Economy? By show of hands, have others heard this phrase? Greg, can you tell us what it means and why we should be thinking about it? </a:t>
            </a:r>
          </a:p>
          <a:p>
            <a:pPr rtl="0" fontAlgn="base"/>
            <a:endParaRPr lang="en-US" sz="1200" b="1"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33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[1:50 – 2:10] Panel 1: A conversation with Greg Klem (20 minutes)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Greg (3 minutes): Define Longevity Economy and offer supporting statistics.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Longevity Economy refers to the growing economic power of people aged 50 and older, who are living longer, working longer, and spending more. This demographic is reshaping markets, including retail and healthcare, and presents a major opportunity for pharmacies and suppliers.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By 2031, there will be more people over the age of 50, including millennials, than under the age of 18.</a:t>
            </a:r>
            <a:r>
              <a:rPr lang="en-US" sz="1200" b="0" i="0" u="none" strike="noStrike" cap="none" baseline="30000" dirty="0">
                <a:solidFill>
                  <a:schemeClr val="dk1"/>
                </a:solidFill>
                <a:effectLst/>
                <a:latin typeface="Calibri"/>
                <a:ea typeface="Calibri"/>
                <a:cs typeface="Calibri"/>
                <a:sym typeface="Calibri"/>
              </a:rPr>
              <a:t>1</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Yes, that is right. I said millennials! The first millennials are turning 50 in 2031.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People 50 and older already account for more than </a:t>
            </a:r>
            <a:r>
              <a:rPr lang="en-US" sz="1200" b="1" i="0" u="none" strike="noStrike" cap="none" dirty="0">
                <a:solidFill>
                  <a:schemeClr val="dk1"/>
                </a:solidFill>
                <a:effectLst/>
                <a:latin typeface="Calibri"/>
                <a:ea typeface="Calibri"/>
                <a:cs typeface="Calibri"/>
                <a:sym typeface="Calibri"/>
              </a:rPr>
              <a:t>50% of global consumer spending</a:t>
            </a:r>
            <a:r>
              <a:rPr lang="en-US" sz="1200" b="0" i="0" u="none" strike="noStrike" cap="none" dirty="0">
                <a:solidFill>
                  <a:schemeClr val="dk1"/>
                </a:solidFill>
                <a:effectLst/>
                <a:latin typeface="Calibri"/>
                <a:ea typeface="Calibri"/>
                <a:cs typeface="Calibri"/>
                <a:sym typeface="Calibri"/>
              </a:rPr>
              <a:t> and </a:t>
            </a:r>
            <a:r>
              <a:rPr lang="en-US" sz="1200" b="1" i="0" u="none" strike="noStrike" cap="none" dirty="0">
                <a:solidFill>
                  <a:schemeClr val="dk1"/>
                </a:solidFill>
                <a:effectLst/>
                <a:latin typeface="Calibri"/>
                <a:ea typeface="Calibri"/>
                <a:cs typeface="Calibri"/>
                <a:sym typeface="Calibri"/>
              </a:rPr>
              <a:t>60% of global health spending,</a:t>
            </a:r>
            <a:r>
              <a:rPr lang="en-US" sz="1200" b="0" i="0" u="none" strike="noStrike" cap="none" dirty="0">
                <a:solidFill>
                  <a:schemeClr val="dk1"/>
                </a:solidFill>
                <a:effectLst/>
                <a:latin typeface="Calibri"/>
                <a:ea typeface="Calibri"/>
                <a:cs typeface="Calibri"/>
                <a:sym typeface="Calibri"/>
              </a:rPr>
              <a:t> making them the most influential healthcare consumers.</a:t>
            </a:r>
            <a:r>
              <a:rPr lang="en-US" sz="1200" b="0" i="0" u="none" strike="noStrike" cap="none" baseline="30000" dirty="0">
                <a:solidFill>
                  <a:schemeClr val="dk1"/>
                </a:solidFill>
                <a:effectLst/>
                <a:latin typeface="Calibri"/>
                <a:ea typeface="Calibri"/>
                <a:cs typeface="Calibri"/>
                <a:sym typeface="Calibri"/>
              </a:rPr>
              <a:t>2</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more people turn 5o and the demographic expands, retail spending is only going to rise.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2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[1:50 – 2:10] Panel 1: A conversation with Greg Klem (20 minutes)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Reema(3 minutes): Transition to the caregiver’s retail experience.</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Those numbers are staggering and underscore the need for retailers and suppliers to be ready for this wave.  </a:t>
            </a:r>
          </a:p>
          <a:p>
            <a:pPr rtl="0" fontAlgn="base"/>
            <a:r>
              <a:rPr lang="en-US" sz="1200" b="0" i="0" u="none" strike="noStrike" cap="none" dirty="0">
                <a:solidFill>
                  <a:schemeClr val="dk1"/>
                </a:solidFill>
                <a:effectLst/>
                <a:latin typeface="Calibri"/>
                <a:ea typeface="Calibri"/>
                <a:cs typeface="Calibri"/>
                <a:sym typeface="Calibri"/>
              </a:rPr>
              <a:t>Q3: Can you share what you know about these consumers and their spending patterns?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Greg (3 minutes): Introduce retail survey results.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Absolutely. Let us take a closer look at one key segment within this group: family caregivers.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AARP released research last month that shows </a:t>
            </a:r>
            <a:r>
              <a:rPr lang="en-US" sz="1200" b="1" i="0" u="sng" strike="noStrike" cap="none" dirty="0">
                <a:solidFill>
                  <a:schemeClr val="dk1"/>
                </a:solidFill>
                <a:effectLst/>
                <a:latin typeface="Calibri"/>
                <a:ea typeface="Calibri"/>
                <a:cs typeface="Calibri"/>
                <a:sym typeface="Calibri"/>
              </a:rPr>
              <a:t>1 in 4 adults are family caregivers, caring for loved ones with chronic conditions or disabilities – that is 63 million Americans.</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They are a growing demographic facing increasing challenges, often unsupported and overwhelmed.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They are also important household decision makers and the primary “care coordinator” for their families. Retailers and suppliers have a big opportunity to meet their needs.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75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5687-E6F7-7923-A6B9-D777FE3C2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EE9B1-7762-0DC0-DA56-E9E26AADF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FE915-29D9-4596-1D3B-F1A702FF38DF}"/>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[1:50 – 2:10] Panel 1: A conversation with Greg Klem (20 minutes) </a:t>
            </a:r>
          </a:p>
          <a:p>
            <a:pPr algn="l"/>
            <a:endParaRPr lang="en-US" sz="1200" b="0" i="0" kern="1200" dirty="0">
              <a:solidFill>
                <a:schemeClr val="tx1"/>
              </a:solidFill>
              <a:effectLst/>
              <a:latin typeface="+mn-lt"/>
              <a:ea typeface="+mn-ea"/>
              <a:cs typeface="+mn-cs"/>
            </a:endParaRPr>
          </a:p>
          <a:p>
            <a:pPr rtl="0" fontAlgn="base"/>
            <a:r>
              <a:rPr lang="en-US" sz="1200" b="1" i="0" u="none" strike="noStrike" cap="none" dirty="0">
                <a:solidFill>
                  <a:schemeClr val="dk1"/>
                </a:solidFill>
                <a:effectLst/>
                <a:latin typeface="Calibri"/>
                <a:ea typeface="Calibri"/>
                <a:cs typeface="Calibri"/>
                <a:sym typeface="Calibri"/>
              </a:rPr>
              <a:t>Greg continues (Introduce retail survey results.)</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They are also important household decision makers and the primary “care coordinator” for their families. Retailers and suppliers have a big opportunity to meet their needs.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Family caregivers spend, on average, about 25% of their income on out-of-pocket caregiving expenses, somewhere between $7,000-$8,000- a year.</a:t>
            </a:r>
            <a:r>
              <a:rPr lang="en-US" sz="1200" b="0" i="0" u="none" strike="noStrike" cap="none" baseline="30000" dirty="0">
                <a:solidFill>
                  <a:schemeClr val="dk1"/>
                </a:solidFill>
                <a:effectLst/>
                <a:latin typeface="Calibri"/>
                <a:ea typeface="Calibri"/>
                <a:cs typeface="Calibri"/>
                <a:sym typeface="Calibri"/>
              </a:rPr>
              <a:t>3</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expenses are typically around: home modifications, transportation, medical supplies, respite care, adult day care and importantly, food and household items for the care recipient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 will share a few insights about their shopping behaviors now and my colleague and next presenter Rita Choula will share a more intimate portrait of family caregivers, and specifically where community pharmacies play a vital role in delivering meaningful services. </a:t>
            </a:r>
          </a:p>
          <a:p>
            <a:pPr algn="l"/>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BF9E91E-099E-4784-407E-B40981CE8EF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FC2A19-6F07-4E52-B22B-BA4A6D1ED5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629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[1:50 – 2:10] Panel 1: A conversation with Greg Klem (20 minutes)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Greg continues (Introduce retail survey results.)</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Here is what we know about the 63 million unpaid family caregivers wielding high purchasing power on behalf of the people they care for: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Nearly all family caregivers (93%) report helping their loved one with shopping.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92% of caregivers shop in person for their care recipient. </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67% bring the person they care for with them sometimes or often.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Many family caregivers are struggling to do the shopping they need to do for their loved ones because it is too difficult to take them to the store.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Accommodations influence where caregivers shop.  </a:t>
            </a:r>
          </a:p>
          <a:p>
            <a:pPr rtl="0" fontAlgn="base">
              <a:buFont typeface="Arial" panose="020B0604020202020204" pitchFamily="34" charset="0"/>
              <a:buChar char="•"/>
            </a:pPr>
            <a:r>
              <a:rPr lang="en-US" sz="1200" b="1" i="0" u="sng" strike="noStrike" cap="none" dirty="0">
                <a:solidFill>
                  <a:schemeClr val="dk1"/>
                </a:solidFill>
                <a:effectLst/>
                <a:latin typeface="Calibri"/>
                <a:ea typeface="Calibri"/>
                <a:cs typeface="Calibri"/>
                <a:sym typeface="Calibri"/>
              </a:rPr>
              <a:t>The major store barriers that make shopping difficult include lack of parking (53%), lack of seating (46%), inconvenient hours (39%), narrow aisles (36%), and lack of transportation (36%).</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baseline="30000" dirty="0">
                <a:solidFill>
                  <a:schemeClr val="dk1"/>
                </a:solidFill>
                <a:effectLst/>
                <a:latin typeface="Calibri"/>
                <a:ea typeface="Calibri"/>
                <a:cs typeface="Calibri"/>
                <a:sym typeface="Calibri"/>
              </a:rPr>
              <a:t>4</a:t>
            </a:r>
            <a:r>
              <a:rPr lang="en-US" sz="1200" b="0" i="0" u="none" strike="noStrike" cap="none" dirty="0">
                <a:solidFill>
                  <a:schemeClr val="dk1"/>
                </a:solidFill>
                <a:effectLst/>
                <a:latin typeface="Calibri"/>
                <a:ea typeface="Calibri"/>
                <a:cs typeface="Calibri"/>
                <a:sym typeface="Calibri"/>
              </a:rPr>
              <a:t> </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 third of caregivers say that having information in-store to assist them—whether through pamphlets, signage, screens, or QR codes—would be helpful.</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Reema(3 minutes): Closing</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These are powerful insights. It is not just about who is spending, it is about how we support them while they do it. Thank you, Greg. </a:t>
            </a:r>
          </a:p>
          <a:p>
            <a:pPr rtl="0" fontAlgn="base"/>
            <a:endParaRPr lang="en-US"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i="0" u="none" strike="noStrike"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00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1AB7E-B940-D87B-E70C-F957173EE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0B7DF-23B7-AA08-1E8A-BF686A7D4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C5EC2-486C-8A75-2763-8DF4C8D41796}"/>
              </a:ext>
            </a:extLst>
          </p:cNvPr>
          <p:cNvSpPr>
            <a:spLocks noGrp="1"/>
          </p:cNvSpPr>
          <p:nvPr>
            <p:ph type="body" idx="1"/>
          </p:nvPr>
        </p:nvSpPr>
        <p:spPr/>
        <p:txBody>
          <a:bodyPr/>
          <a:lstStyle/>
          <a:p>
            <a:r>
              <a:rPr lang="en-US" sz="1200" b="1" i="0" u="none" strike="noStrike" cap="none" dirty="0">
                <a:solidFill>
                  <a:schemeClr val="dk1"/>
                </a:solidFill>
                <a:effectLst/>
                <a:latin typeface="Calibri"/>
                <a:ea typeface="Calibri"/>
                <a:cs typeface="Calibri"/>
                <a:sym typeface="Calibri"/>
              </a:rPr>
              <a:t>[2:12 – 2:32] Panel 2: A conversation with Rita Choula (20 minutes)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Introduce Rita Choula, AARP </a:t>
            </a:r>
          </a:p>
          <a:p>
            <a:endParaRPr lang="en-US" dirty="0"/>
          </a:p>
        </p:txBody>
      </p:sp>
      <p:sp>
        <p:nvSpPr>
          <p:cNvPr id="4" name="Slide Number Placeholder 3">
            <a:extLst>
              <a:ext uri="{FF2B5EF4-FFF2-40B4-BE49-F238E27FC236}">
                <a16:creationId xmlns:a16="http://schemas.microsoft.com/office/drawing/2014/main" id="{E370944C-9359-9656-DE58-32A19D5EAD0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889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F9BA-D546-1C69-0979-E33C82B64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E645C-20AE-4A3E-5045-3BA952259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144FB-9AA1-1D81-0901-668A9DE5F70D}"/>
              </a:ext>
            </a:extLst>
          </p:cNvPr>
          <p:cNvSpPr>
            <a:spLocks noGrp="1"/>
          </p:cNvSpPr>
          <p:nvPr>
            <p:ph type="body" idx="1"/>
          </p:nvPr>
        </p:nvSpPr>
        <p:spPr/>
        <p:txBody>
          <a:bodyPr/>
          <a:lstStyle/>
          <a:p>
            <a:pPr rtl="0" fontAlgn="base"/>
            <a:r>
              <a:rPr lang="en-US" sz="1200" b="0" i="0" u="none" strike="noStrike" cap="none" dirty="0">
                <a:solidFill>
                  <a:schemeClr val="dk1"/>
                </a:solidFill>
                <a:effectLst/>
                <a:latin typeface="Calibri"/>
                <a:ea typeface="Calibri"/>
                <a:cs typeface="Calibri"/>
                <a:sym typeface="Calibri"/>
              </a:rPr>
              <a:t>[2:12 – 2:32] Panel 2: A conversation with Rita Choula (20 minutes) </a:t>
            </a:r>
          </a:p>
          <a:p>
            <a:pPr rtl="0" fontAlgn="base"/>
            <a:r>
              <a:rPr lang="en-US" sz="1200" b="0" i="0" u="none" strike="noStrike" cap="none" dirty="0">
                <a:solidFill>
                  <a:schemeClr val="dk1"/>
                </a:solidFill>
                <a:effectLst/>
                <a:latin typeface="Calibri"/>
                <a:ea typeface="Calibri"/>
                <a:cs typeface="Calibri"/>
                <a:sym typeface="Calibri"/>
              </a:rPr>
              <a:t> </a:t>
            </a:r>
          </a:p>
          <a:p>
            <a:pPr rtl="0" fontAlgn="base"/>
            <a:r>
              <a:rPr lang="en-US" sz="1200" b="1" i="0" u="none" strike="noStrike" cap="none" dirty="0">
                <a:solidFill>
                  <a:schemeClr val="dk1"/>
                </a:solidFill>
                <a:effectLst/>
                <a:latin typeface="Calibri"/>
                <a:ea typeface="Calibri"/>
                <a:cs typeface="Calibri"/>
                <a:sym typeface="Calibri"/>
              </a:rPr>
              <a:t>Reema(2 minutes): Welcome and introduce Rita Choula, AARP.</a:t>
            </a:r>
            <a:r>
              <a:rPr lang="en-US" sz="1200" b="0" i="0" u="none" strike="noStrike" cap="none" dirty="0">
                <a:solidFill>
                  <a:schemeClr val="dk1"/>
                </a:solidFill>
                <a:effectLst/>
                <a:latin typeface="Calibri"/>
                <a:ea typeface="Calibri"/>
                <a:cs typeface="Calibri"/>
                <a:sym typeface="Calibri"/>
              </a:rPr>
              <a:t> </a:t>
            </a:r>
          </a:p>
          <a:p>
            <a:pPr rtl="0" fontAlgn="base"/>
            <a:r>
              <a:rPr lang="en-US" sz="1200" b="0" i="0" u="none" strike="noStrike" cap="none" dirty="0">
                <a:solidFill>
                  <a:schemeClr val="dk1"/>
                </a:solidFill>
                <a:effectLst/>
                <a:latin typeface="Calibri"/>
                <a:ea typeface="Calibri"/>
                <a:cs typeface="Calibri"/>
                <a:sym typeface="Calibri"/>
              </a:rPr>
              <a:t>Q4: Can you share what you have learned about the needs of family caregivers and what role you see for retailers, suppliers and specifically community pharmacies. </a:t>
            </a:r>
          </a:p>
          <a:p>
            <a:pPr rtl="0" fontAlgn="base"/>
            <a:endParaRPr lang="en-US" sz="1200" b="1" i="0" u="none" strike="noStrike" cap="none" dirty="0">
              <a:solidFill>
                <a:schemeClr val="dk1"/>
              </a:solidFill>
              <a:effectLst/>
              <a:latin typeface="Calibri"/>
              <a:ea typeface="Calibri"/>
              <a:cs typeface="Calibri"/>
              <a:sym typeface="Calibri"/>
            </a:endParaRPr>
          </a:p>
          <a:p>
            <a:pPr rtl="0" fontAlgn="base"/>
            <a:r>
              <a:rPr lang="en-US" sz="1200" b="1" i="0" u="none" strike="noStrike" cap="none" dirty="0">
                <a:solidFill>
                  <a:schemeClr val="dk1"/>
                </a:solidFill>
                <a:effectLst/>
                <a:latin typeface="Calibri"/>
                <a:ea typeface="Calibri"/>
                <a:cs typeface="Calibri"/>
                <a:sym typeface="Calibri"/>
              </a:rPr>
              <a:t>Rita (3 minutes): Showcase AARP’s depth of research on family caregivers.</a:t>
            </a:r>
            <a:r>
              <a:rPr lang="en-US" sz="1200" b="0" i="0" u="none" strike="noStrike" cap="none" dirty="0">
                <a:solidFill>
                  <a:schemeClr val="dk1"/>
                </a:solidFill>
                <a:effectLst/>
                <a:latin typeface="Calibri"/>
                <a:ea typeface="Calibri"/>
                <a:cs typeface="Calibri"/>
                <a:sym typeface="Calibri"/>
              </a:rPr>
              <a:t>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 Director in AARP’s Public Policy Institute, my role is...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Our organization has spent decades working to better understand the struggles and build greater recognition and support for family caregivers.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reality is that family caregivers do not always self-identify but we know you see them every day in your stores.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AARP and the National Alliance on Caregiving recently released Caregiving in the US 2025. This is a near 30-year research series that provides a snapshot over time of the family caregivers who provide complex care to family and friends in every community across the US. </a:t>
            </a:r>
          </a:p>
          <a:p>
            <a:pPr rtl="0" fontAlgn="base">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 would love to walk you through some of those findings that could be most relevant to your business and that help paint a portrait of who family caregivers are. </a:t>
            </a:r>
          </a:p>
          <a:p>
            <a:endParaRPr lang="en-US" b="1" dirty="0"/>
          </a:p>
        </p:txBody>
      </p:sp>
      <p:sp>
        <p:nvSpPr>
          <p:cNvPr id="4" name="Slide Number Placeholder 3">
            <a:extLst>
              <a:ext uri="{FF2B5EF4-FFF2-40B4-BE49-F238E27FC236}">
                <a16:creationId xmlns:a16="http://schemas.microsoft.com/office/drawing/2014/main" id="{0D66D7CF-E487-4E8C-FF34-7EA6F943CD6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48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755637"/>
            <a:ext cx="9144000" cy="1754326"/>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Clr>
                <a:schemeClr val="dk1"/>
              </a:buClr>
              <a:buSzPts val="6000"/>
              <a:buFont typeface="Source Sans Pr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9" name="Google Shape;19;p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22"/>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s - with custom image 4">
  <p:cSld name="Contents - with custom image 4">
    <p:spTree>
      <p:nvGrpSpPr>
        <p:cNvPr id="1" name="Shape 34"/>
        <p:cNvGrpSpPr/>
        <p:nvPr/>
      </p:nvGrpSpPr>
      <p:grpSpPr>
        <a:xfrm>
          <a:off x="0" y="0"/>
          <a:ext cx="0" cy="0"/>
          <a:chOff x="0" y="0"/>
          <a:chExt cx="0" cy="0"/>
        </a:xfrm>
      </p:grpSpPr>
      <p:sp>
        <p:nvSpPr>
          <p:cNvPr id="35" name="Google Shape;35;p19"/>
          <p:cNvSpPr>
            <a:spLocks noGrp="1"/>
          </p:cNvSpPr>
          <p:nvPr>
            <p:ph type="pic" idx="2"/>
          </p:nvPr>
        </p:nvSpPr>
        <p:spPr>
          <a:xfrm>
            <a:off x="6384759" y="0"/>
            <a:ext cx="5807242" cy="6858000"/>
          </a:xfrm>
          <a:prstGeom prst="rect">
            <a:avLst/>
          </a:prstGeom>
          <a:solidFill>
            <a:srgbClr val="DB372F"/>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venir"/>
                <a:ea typeface="Avenir"/>
                <a:cs typeface="Avenir"/>
                <a:sym typeface="Avenir"/>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36" name="Google Shape;36;p19"/>
          <p:cNvSpPr txBox="1">
            <a:spLocks noGrp="1"/>
          </p:cNvSpPr>
          <p:nvPr>
            <p:ph type="title"/>
          </p:nvPr>
        </p:nvSpPr>
        <p:spPr>
          <a:xfrm>
            <a:off x="838200" y="764594"/>
            <a:ext cx="5363817" cy="9449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8200" y="1987826"/>
            <a:ext cx="5363817" cy="4007449"/>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55600" algn="l">
              <a:lnSpc>
                <a:spcPct val="90000"/>
              </a:lnSpc>
              <a:spcBef>
                <a:spcPts val="500"/>
              </a:spcBef>
              <a:spcAft>
                <a:spcPts val="0"/>
              </a:spcAft>
              <a:buClr>
                <a:schemeClr val="dk1"/>
              </a:buClr>
              <a:buSzPts val="2000"/>
              <a:buChar char="•"/>
              <a:defRPr sz="2000"/>
            </a:lvl2pPr>
            <a:lvl3pPr marL="1371600" lvl="2" indent="-355600" algn="l">
              <a:lnSpc>
                <a:spcPct val="90000"/>
              </a:lnSpc>
              <a:spcBef>
                <a:spcPts val="500"/>
              </a:spcBef>
              <a:spcAft>
                <a:spcPts val="0"/>
              </a:spcAft>
              <a:buClr>
                <a:schemeClr val="dk1"/>
              </a:buClr>
              <a:buSzPts val="2000"/>
              <a:buChar char="•"/>
              <a:defRPr sz="20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sldNum" idx="12"/>
          </p:nvPr>
        </p:nvSpPr>
        <p:spPr>
          <a:xfrm>
            <a:off x="11580792" y="6452909"/>
            <a:ext cx="425677" cy="20283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dk1"/>
                </a:solidFill>
                <a:latin typeface="Arial"/>
                <a:ea typeface="Arial"/>
                <a:cs typeface="Arial"/>
                <a:sym typeface="Arial"/>
              </a:defRPr>
            </a:lvl1pPr>
            <a:lvl2pPr marL="0" lvl="1" indent="0" algn="ctr">
              <a:spcBef>
                <a:spcPts val="0"/>
              </a:spcBef>
              <a:buNone/>
              <a:defRPr sz="1200" b="0" i="0" u="none" strike="noStrike" cap="none">
                <a:solidFill>
                  <a:schemeClr val="dk1"/>
                </a:solidFill>
                <a:latin typeface="Arial"/>
                <a:ea typeface="Arial"/>
                <a:cs typeface="Arial"/>
                <a:sym typeface="Arial"/>
              </a:defRPr>
            </a:lvl2pPr>
            <a:lvl3pPr marL="0" lvl="2" indent="0" algn="ctr">
              <a:spcBef>
                <a:spcPts val="0"/>
              </a:spcBef>
              <a:buNone/>
              <a:defRPr sz="1200" b="0" i="0" u="none" strike="noStrike" cap="none">
                <a:solidFill>
                  <a:schemeClr val="dk1"/>
                </a:solidFill>
                <a:latin typeface="Arial"/>
                <a:ea typeface="Arial"/>
                <a:cs typeface="Arial"/>
                <a:sym typeface="Arial"/>
              </a:defRPr>
            </a:lvl3pPr>
            <a:lvl4pPr marL="0" lvl="3" indent="0" algn="ctr">
              <a:spcBef>
                <a:spcPts val="0"/>
              </a:spcBef>
              <a:buNone/>
              <a:defRPr sz="1200" b="0" i="0" u="none" strike="noStrike" cap="none">
                <a:solidFill>
                  <a:schemeClr val="dk1"/>
                </a:solidFill>
                <a:latin typeface="Arial"/>
                <a:ea typeface="Arial"/>
                <a:cs typeface="Arial"/>
                <a:sym typeface="Arial"/>
              </a:defRPr>
            </a:lvl4pPr>
            <a:lvl5pPr marL="0" lvl="4" indent="0" algn="ctr">
              <a:spcBef>
                <a:spcPts val="0"/>
              </a:spcBef>
              <a:buNone/>
              <a:defRPr sz="1200" b="0" i="0" u="none" strike="noStrike" cap="none">
                <a:solidFill>
                  <a:schemeClr val="dk1"/>
                </a:solidFill>
                <a:latin typeface="Arial"/>
                <a:ea typeface="Arial"/>
                <a:cs typeface="Arial"/>
                <a:sym typeface="Arial"/>
              </a:defRPr>
            </a:lvl5pPr>
            <a:lvl6pPr marL="0" lvl="5" indent="0" algn="ctr">
              <a:spcBef>
                <a:spcPts val="0"/>
              </a:spcBef>
              <a:buNone/>
              <a:defRPr sz="1200" b="0" i="0" u="none" strike="noStrike" cap="none">
                <a:solidFill>
                  <a:schemeClr val="dk1"/>
                </a:solidFill>
                <a:latin typeface="Arial"/>
                <a:ea typeface="Arial"/>
                <a:cs typeface="Arial"/>
                <a:sym typeface="Arial"/>
              </a:defRPr>
            </a:lvl6pPr>
            <a:lvl7pPr marL="0" lvl="6" indent="0" algn="ctr">
              <a:spcBef>
                <a:spcPts val="0"/>
              </a:spcBef>
              <a:buNone/>
              <a:defRPr sz="1200" b="0" i="0" u="none" strike="noStrike" cap="none">
                <a:solidFill>
                  <a:schemeClr val="dk1"/>
                </a:solidFill>
                <a:latin typeface="Arial"/>
                <a:ea typeface="Arial"/>
                <a:cs typeface="Arial"/>
                <a:sym typeface="Arial"/>
              </a:defRPr>
            </a:lvl7pPr>
            <a:lvl8pPr marL="0" lvl="7" indent="0" algn="ctr">
              <a:spcBef>
                <a:spcPts val="0"/>
              </a:spcBef>
              <a:buNone/>
              <a:defRPr sz="1200" b="0" i="0" u="none" strike="noStrike" cap="none">
                <a:solidFill>
                  <a:schemeClr val="dk1"/>
                </a:solidFill>
                <a:latin typeface="Arial"/>
                <a:ea typeface="Arial"/>
                <a:cs typeface="Arial"/>
                <a:sym typeface="Arial"/>
              </a:defRPr>
            </a:lvl8pPr>
            <a:lvl9pPr marL="0" lvl="8" indent="0" algn="ctr">
              <a:spcBef>
                <a:spcPts val="0"/>
              </a:spcBef>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dirty="0"/>
          </a:p>
        </p:txBody>
      </p:sp>
      <p:sp>
        <p:nvSpPr>
          <p:cNvPr id="40" name="Google Shape;40;p19"/>
          <p:cNvSpPr txBox="1">
            <a:spLocks noGrp="1"/>
          </p:cNvSpPr>
          <p:nvPr>
            <p:ph type="body" idx="3"/>
          </p:nvPr>
        </p:nvSpPr>
        <p:spPr>
          <a:xfrm>
            <a:off x="838199" y="309102"/>
            <a:ext cx="5363817" cy="3531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B372F"/>
              </a:buClr>
              <a:buSzPts val="1400"/>
              <a:buFont typeface="Arial"/>
              <a:buNone/>
              <a:defRPr sz="1400">
                <a:solidFill>
                  <a:srgbClr val="DB372F"/>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Font typeface="Avenir"/>
              <a:buNone/>
              <a:defRPr/>
            </a:lvl2pPr>
            <a:lvl3pPr marL="1371600" lvl="2" indent="-228600" algn="l">
              <a:lnSpc>
                <a:spcPct val="90000"/>
              </a:lnSpc>
              <a:spcBef>
                <a:spcPts val="500"/>
              </a:spcBef>
              <a:spcAft>
                <a:spcPts val="0"/>
              </a:spcAft>
              <a:buClr>
                <a:schemeClr val="dk1"/>
              </a:buClr>
              <a:buSzPts val="2000"/>
              <a:buFont typeface="Avenir"/>
              <a:buNone/>
              <a:defRPr/>
            </a:lvl3pPr>
            <a:lvl4pPr marL="1828800" lvl="3" indent="-228600" algn="l">
              <a:lnSpc>
                <a:spcPct val="90000"/>
              </a:lnSpc>
              <a:spcBef>
                <a:spcPts val="500"/>
              </a:spcBef>
              <a:spcAft>
                <a:spcPts val="0"/>
              </a:spcAft>
              <a:buClr>
                <a:schemeClr val="dk1"/>
              </a:buClr>
              <a:buSzPts val="1800"/>
              <a:buFont typeface="Avenir"/>
              <a:buNone/>
              <a:defRPr/>
            </a:lvl4pPr>
            <a:lvl5pPr marL="2286000" lvl="4" indent="-228600" algn="l">
              <a:lnSpc>
                <a:spcPct val="90000"/>
              </a:lnSpc>
              <a:spcBef>
                <a:spcPts val="500"/>
              </a:spcBef>
              <a:spcAft>
                <a:spcPts val="0"/>
              </a:spcAft>
              <a:buClr>
                <a:schemeClr val="dk1"/>
              </a:buClr>
              <a:buSzPts val="1800"/>
              <a:buFont typeface="Avenir"/>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9"/>
          <p:cNvSpPr txBox="1">
            <a:spLocks noGrp="1"/>
          </p:cNvSpPr>
          <p:nvPr>
            <p:ph type="body" idx="4"/>
          </p:nvPr>
        </p:nvSpPr>
        <p:spPr>
          <a:xfrm>
            <a:off x="838199" y="12794"/>
            <a:ext cx="5363817" cy="376518"/>
          </a:xfrm>
          <a:prstGeom prst="rect">
            <a:avLst/>
          </a:prstGeom>
          <a:noFill/>
          <a:ln>
            <a:noFill/>
          </a:ln>
        </p:spPr>
        <p:txBody>
          <a:bodyPr spcFirstLastPara="1" wrap="square" lIns="91425" tIns="45700" rIns="91425" bIns="45700" anchor="b" anchorCtr="0">
            <a:normAutofit/>
          </a:bodyPr>
          <a:lstStyle>
            <a:lvl1pPr marL="457200" marR="0" lvl="0" indent="-228600" algn="l">
              <a:lnSpc>
                <a:spcPct val="100000"/>
              </a:lnSpc>
              <a:spcBef>
                <a:spcPts val="600"/>
              </a:spcBef>
              <a:spcAft>
                <a:spcPts val="0"/>
              </a:spcAft>
              <a:buClr>
                <a:schemeClr val="dk1"/>
              </a:buClr>
              <a:buSzPts val="1400"/>
              <a:buFont typeface="Arial"/>
              <a:buNone/>
              <a:defRPr sz="1400">
                <a:solidFill>
                  <a:schemeClr val="dk1"/>
                </a:solidFill>
                <a:latin typeface="Arial"/>
                <a:ea typeface="Arial"/>
                <a:cs typeface="Arial"/>
                <a:sym typeface="Arial"/>
              </a:defRPr>
            </a:lvl1pPr>
            <a:lvl2pPr marL="914400" lvl="1" indent="-228600" algn="l">
              <a:lnSpc>
                <a:spcPct val="90000"/>
              </a:lnSpc>
              <a:spcBef>
                <a:spcPts val="600"/>
              </a:spcBef>
              <a:spcAft>
                <a:spcPts val="0"/>
              </a:spcAft>
              <a:buClr>
                <a:schemeClr val="dk1"/>
              </a:buClr>
              <a:buSzPts val="2400"/>
              <a:buFont typeface="Avenir"/>
              <a:buNone/>
              <a:defRPr/>
            </a:lvl2pPr>
            <a:lvl3pPr marL="1371600" lvl="2" indent="-228600" algn="l">
              <a:lnSpc>
                <a:spcPct val="90000"/>
              </a:lnSpc>
              <a:spcBef>
                <a:spcPts val="500"/>
              </a:spcBef>
              <a:spcAft>
                <a:spcPts val="0"/>
              </a:spcAft>
              <a:buClr>
                <a:schemeClr val="dk1"/>
              </a:buClr>
              <a:buSzPts val="2000"/>
              <a:buFont typeface="Avenir"/>
              <a:buNone/>
              <a:defRPr/>
            </a:lvl3pPr>
            <a:lvl4pPr marL="1828800" lvl="3" indent="-228600" algn="l">
              <a:lnSpc>
                <a:spcPct val="90000"/>
              </a:lnSpc>
              <a:spcBef>
                <a:spcPts val="500"/>
              </a:spcBef>
              <a:spcAft>
                <a:spcPts val="0"/>
              </a:spcAft>
              <a:buClr>
                <a:schemeClr val="dk1"/>
              </a:buClr>
              <a:buSzPts val="1800"/>
              <a:buFont typeface="Avenir"/>
              <a:buNone/>
              <a:defRPr/>
            </a:lvl4pPr>
            <a:lvl5pPr marL="2286000" lvl="4" indent="-228600" algn="l">
              <a:lnSpc>
                <a:spcPct val="90000"/>
              </a:lnSpc>
              <a:spcBef>
                <a:spcPts val="500"/>
              </a:spcBef>
              <a:spcAft>
                <a:spcPts val="0"/>
              </a:spcAft>
              <a:buClr>
                <a:schemeClr val="dk1"/>
              </a:buClr>
              <a:buSzPts val="1800"/>
              <a:buFont typeface="Avenir"/>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4381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d_Tit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91F8E35B-BE4B-0148-BB4E-909DF3FF5385}"/>
              </a:ext>
            </a:extLst>
          </p:cNvPr>
          <p:cNvSpPr>
            <a:spLocks noGrp="1"/>
          </p:cNvSpPr>
          <p:nvPr>
            <p:ph type="pic" idx="1"/>
          </p:nvPr>
        </p:nvSpPr>
        <p:spPr>
          <a:xfrm>
            <a:off x="0" y="677792"/>
            <a:ext cx="12192000" cy="3312937"/>
          </a:xfrm>
        </p:spPr>
        <p:txBody>
          <a:bodyPr/>
          <a:lstStyle>
            <a:lvl1pPr marL="0" indent="0">
              <a:buNone/>
              <a:defRPr sz="4267"/>
            </a:lvl1pPr>
            <a:lvl2pPr marL="609593" indent="0">
              <a:buNone/>
              <a:defRPr sz="3733"/>
            </a:lvl2pPr>
            <a:lvl3pPr marL="1219184" indent="0">
              <a:buNone/>
              <a:defRPr sz="3200"/>
            </a:lvl3pPr>
            <a:lvl4pPr marL="1828777" indent="0">
              <a:buNone/>
              <a:defRPr sz="2667"/>
            </a:lvl4pPr>
            <a:lvl5pPr marL="2438370" indent="0">
              <a:buNone/>
              <a:defRPr sz="2667"/>
            </a:lvl5pPr>
            <a:lvl6pPr marL="3047962" indent="0">
              <a:buNone/>
              <a:defRPr sz="2667"/>
            </a:lvl6pPr>
            <a:lvl7pPr marL="3657554" indent="0">
              <a:buNone/>
              <a:defRPr sz="2667"/>
            </a:lvl7pPr>
            <a:lvl8pPr marL="4267147" indent="0">
              <a:buNone/>
              <a:defRPr sz="2667"/>
            </a:lvl8pPr>
            <a:lvl9pPr marL="4876739" indent="0">
              <a:buNone/>
              <a:defRPr sz="2667"/>
            </a:lvl9pPr>
          </a:lstStyle>
          <a:p>
            <a:endParaRPr lang="en-US" dirty="0"/>
          </a:p>
        </p:txBody>
      </p:sp>
      <p:pic>
        <p:nvPicPr>
          <p:cNvPr id="14" name="Big A">
            <a:extLst>
              <a:ext uri="{FF2B5EF4-FFF2-40B4-BE49-F238E27FC236}">
                <a16:creationId xmlns:a16="http://schemas.microsoft.com/office/drawing/2014/main" id="{386DEF22-D6B6-7D45-9550-5A45CB03F593}"/>
              </a:ext>
            </a:extLst>
          </p:cNvPr>
          <p:cNvPicPr>
            <a:picLocks noChangeAspect="1"/>
          </p:cNvPicPr>
          <p:nvPr userDrawn="1"/>
        </p:nvPicPr>
        <p:blipFill rotWithShape="1">
          <a:blip r:embed="rId2">
            <a:alphaModFix amt="8000"/>
            <a:extLst>
              <a:ext uri="{28A0092B-C50C-407E-A947-70E740481C1C}">
                <a14:useLocalDpi xmlns:a14="http://schemas.microsoft.com/office/drawing/2010/main"/>
              </a:ext>
            </a:extLst>
          </a:blip>
          <a:srcRect l="-27473" r="27473"/>
          <a:stretch/>
        </p:blipFill>
        <p:spPr>
          <a:xfrm>
            <a:off x="3380824" y="-65503"/>
            <a:ext cx="8811176" cy="5648189"/>
          </a:xfrm>
          <a:prstGeom prst="rect">
            <a:avLst/>
          </a:prstGeom>
        </p:spPr>
      </p:pic>
      <p:sp>
        <p:nvSpPr>
          <p:cNvPr id="2" name="Rectangle 1">
            <a:extLst>
              <a:ext uri="{FF2B5EF4-FFF2-40B4-BE49-F238E27FC236}">
                <a16:creationId xmlns:a16="http://schemas.microsoft.com/office/drawing/2014/main" id="{7610F983-5C06-EB48-B3B9-CABBB70A047F}"/>
              </a:ext>
            </a:extLst>
          </p:cNvPr>
          <p:cNvSpPr/>
          <p:nvPr userDrawn="1"/>
        </p:nvSpPr>
        <p:spPr>
          <a:xfrm>
            <a:off x="0" y="0"/>
            <a:ext cx="12192000" cy="785192"/>
          </a:xfrm>
          <a:prstGeom prst="rect">
            <a:avLst/>
          </a:prstGeom>
          <a:solidFill>
            <a:srgbClr val="EC1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5" name="Picture 4">
            <a:extLst>
              <a:ext uri="{FF2B5EF4-FFF2-40B4-BE49-F238E27FC236}">
                <a16:creationId xmlns:a16="http://schemas.microsoft.com/office/drawing/2014/main" id="{17B9C5A0-724B-1046-96D2-AC2F6D742C2C}"/>
              </a:ext>
            </a:extLst>
          </p:cNvPr>
          <p:cNvPicPr>
            <a:picLocks noChangeAspect="1"/>
          </p:cNvPicPr>
          <p:nvPr userDrawn="1"/>
        </p:nvPicPr>
        <p:blipFill>
          <a:blip r:embed="rId2">
            <a:alphaModFix amt="18000"/>
          </a:blip>
          <a:stretch>
            <a:fillRect/>
          </a:stretch>
        </p:blipFill>
        <p:spPr>
          <a:xfrm>
            <a:off x="9518957" y="3856307"/>
            <a:ext cx="2693153" cy="1726380"/>
          </a:xfrm>
          <a:prstGeom prst="rect">
            <a:avLst/>
          </a:prstGeom>
          <a:noFill/>
        </p:spPr>
      </p:pic>
      <p:sp>
        <p:nvSpPr>
          <p:cNvPr id="8" name="Rectangle">
            <a:extLst>
              <a:ext uri="{FF2B5EF4-FFF2-40B4-BE49-F238E27FC236}">
                <a16:creationId xmlns:a16="http://schemas.microsoft.com/office/drawing/2014/main" id="{0C70B55C-3067-FD45-960D-289BF81D9637}"/>
              </a:ext>
            </a:extLst>
          </p:cNvPr>
          <p:cNvSpPr/>
          <p:nvPr userDrawn="1"/>
        </p:nvSpPr>
        <p:spPr>
          <a:xfrm>
            <a:off x="0" y="3865534"/>
            <a:ext cx="12192000" cy="1926852"/>
          </a:xfrm>
          <a:prstGeom prst="rect">
            <a:avLst/>
          </a:prstGeom>
          <a:solidFill>
            <a:srgbClr val="EC1300"/>
          </a:solidFill>
          <a:ln w="12700">
            <a:miter lim="400000"/>
          </a:ln>
        </p:spPr>
        <p:txBody>
          <a:bodyPr lIns="35713" tIns="35713" rIns="35713" bIns="35713" anchor="ctr"/>
          <a:lstStyle/>
          <a:p>
            <a:pPr algn="ctr">
              <a:defRPr sz="3000">
                <a:latin typeface="Helvetica Neue Medium"/>
                <a:ea typeface="Helvetica Neue Medium"/>
                <a:cs typeface="Helvetica Neue Medium"/>
                <a:sym typeface="Helvetica Neue Medium"/>
              </a:defRPr>
            </a:pPr>
            <a:endParaRPr sz="1500" dirty="0"/>
          </a:p>
        </p:txBody>
      </p:sp>
      <p:pic>
        <p:nvPicPr>
          <p:cNvPr id="18" name="AARP" descr="A picture containing drawing&#10;&#10;Description automatically generated">
            <a:extLst>
              <a:ext uri="{FF2B5EF4-FFF2-40B4-BE49-F238E27FC236}">
                <a16:creationId xmlns:a16="http://schemas.microsoft.com/office/drawing/2014/main" id="{229BB137-A1D8-5145-B008-01CCBEA175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0693" y="211360"/>
            <a:ext cx="1764033" cy="362472"/>
          </a:xfrm>
          <a:prstGeom prst="rect">
            <a:avLst/>
          </a:prstGeom>
        </p:spPr>
      </p:pic>
      <p:sp>
        <p:nvSpPr>
          <p:cNvPr id="15" name="Slide Number Placeholder 7" hidden="1">
            <a:extLst>
              <a:ext uri="{FF2B5EF4-FFF2-40B4-BE49-F238E27FC236}">
                <a16:creationId xmlns:a16="http://schemas.microsoft.com/office/drawing/2014/main" id="{9AD22251-E2D2-5640-95A9-6863190EE2C9}"/>
              </a:ext>
            </a:extLst>
          </p:cNvPr>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marL="0" indent="0" algn="r">
              <a:buFont typeface="Arial"/>
              <a:buNone/>
              <a:defRPr sz="900" b="1" i="0">
                <a:solidFill>
                  <a:schemeClr val="tx1">
                    <a:tint val="75000"/>
                  </a:schemeClr>
                </a:solidFill>
                <a:latin typeface="Arial" panose="020B0604020202020204" pitchFamily="34" charset="0"/>
                <a:cs typeface="Arial" panose="020B0604020202020204" pitchFamily="34" charset="0"/>
              </a:defRPr>
            </a:lvl1pPr>
          </a:lstStyle>
          <a:p>
            <a:fld id="{F228EE48-FF1E-A440-BFD0-EB736DD00FF4}" type="slidenum">
              <a:rPr lang="en-US" smtClean="0"/>
              <a:pPr/>
              <a:t>‹#›</a:t>
            </a:fld>
            <a:endParaRPr lang="en-US" sz="900" dirty="0"/>
          </a:p>
        </p:txBody>
      </p:sp>
    </p:spTree>
    <p:extLst>
      <p:ext uri="{BB962C8B-B14F-4D97-AF65-F5344CB8AC3E}">
        <p14:creationId xmlns:p14="http://schemas.microsoft.com/office/powerpoint/2010/main" val="363375291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White_Interior_1">
    <p:spTree>
      <p:nvGrpSpPr>
        <p:cNvPr id="1" name=""/>
        <p:cNvGrpSpPr/>
        <p:nvPr/>
      </p:nvGrpSpPr>
      <p:grpSpPr>
        <a:xfrm>
          <a:off x="0" y="0"/>
          <a:ext cx="0" cy="0"/>
          <a:chOff x="0" y="0"/>
          <a:chExt cx="0" cy="0"/>
        </a:xfrm>
      </p:grpSpPr>
      <p:sp>
        <p:nvSpPr>
          <p:cNvPr id="11"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solidFill>
                <a:srgbClr val="EC1300"/>
              </a:solidFill>
            </a:endParaRPr>
          </a:p>
        </p:txBody>
      </p:sp>
      <p:sp>
        <p:nvSpPr>
          <p:cNvPr id="6" name="Title 1">
            <a:extLst>
              <a:ext uri="{FF2B5EF4-FFF2-40B4-BE49-F238E27FC236}">
                <a16:creationId xmlns:a16="http://schemas.microsoft.com/office/drawing/2014/main" id="{B310368C-1F9E-B848-A206-A296572738DD}"/>
              </a:ext>
            </a:extLst>
          </p:cNvPr>
          <p:cNvSpPr>
            <a:spLocks noGrp="1"/>
          </p:cNvSpPr>
          <p:nvPr>
            <p:ph type="title" hasCustomPrompt="1"/>
          </p:nvPr>
        </p:nvSpPr>
        <p:spPr>
          <a:xfrm>
            <a:off x="609601" y="458551"/>
            <a:ext cx="8691513" cy="676868"/>
          </a:xfrm>
        </p:spPr>
        <p:txBody>
          <a:bodyPr>
            <a:noAutofit/>
          </a:bodyPr>
          <a:lstStyle>
            <a:lvl1pPr algn="l">
              <a:defRPr sz="3733" b="1">
                <a:solidFill>
                  <a:srgbClr val="EC1300"/>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547B2426-AC7E-0149-90A6-FD97FCA931A2}"/>
              </a:ext>
            </a:extLst>
          </p:cNvPr>
          <p:cNvSpPr>
            <a:spLocks noGrp="1"/>
          </p:cNvSpPr>
          <p:nvPr>
            <p:ph idx="1"/>
          </p:nvPr>
        </p:nvSpPr>
        <p:spPr>
          <a:xfrm>
            <a:off x="609601" y="1317981"/>
            <a:ext cx="8691513" cy="4525963"/>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drawing&#10;&#10;Description automatically generated">
            <a:extLst>
              <a:ext uri="{FF2B5EF4-FFF2-40B4-BE49-F238E27FC236}">
                <a16:creationId xmlns:a16="http://schemas.microsoft.com/office/drawing/2014/main" id="{02AFABEE-5FA5-0848-8144-8390A1B44738}"/>
              </a:ext>
            </a:extLst>
          </p:cNvPr>
          <p:cNvPicPr>
            <a:picLocks noChangeAspect="1"/>
          </p:cNvPicPr>
          <p:nvPr userDrawn="1"/>
        </p:nvPicPr>
        <p:blipFill>
          <a:blip r:embed="rId2"/>
          <a:stretch>
            <a:fillRect/>
          </a:stretch>
        </p:blipFill>
        <p:spPr>
          <a:xfrm>
            <a:off x="609601" y="6320068"/>
            <a:ext cx="1764033" cy="362472"/>
          </a:xfrm>
          <a:prstGeom prst="rect">
            <a:avLst/>
          </a:prstGeom>
        </p:spPr>
      </p:pic>
    </p:spTree>
    <p:extLst>
      <p:ext uri="{BB962C8B-B14F-4D97-AF65-F5344CB8AC3E}">
        <p14:creationId xmlns:p14="http://schemas.microsoft.com/office/powerpoint/2010/main" val="395719020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AARP Logo">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C700F1-61B0-FB4A-9B52-91B8FE33A4A9}"/>
              </a:ext>
            </a:extLst>
          </p:cNvPr>
          <p:cNvSpPr>
            <a:spLocks noGrp="1"/>
          </p:cNvSpPr>
          <p:nvPr>
            <p:ph type="title" hasCustomPrompt="1"/>
          </p:nvPr>
        </p:nvSpPr>
        <p:spPr>
          <a:xfrm>
            <a:off x="460692" y="1747101"/>
            <a:ext cx="10686281" cy="2224727"/>
          </a:xfrm>
        </p:spPr>
        <p:txBody>
          <a:bodyPr anchor="b">
            <a:noAutofit/>
          </a:bodyPr>
          <a:lstStyle>
            <a:lvl1pPr algn="l">
              <a:lnSpc>
                <a:spcPct val="90000"/>
              </a:lnSpc>
              <a:defRPr sz="7200" b="1" cap="none">
                <a:solidFill>
                  <a:schemeClr val="accent6"/>
                </a:solidFill>
              </a:defRPr>
            </a:lvl1pPr>
          </a:lstStyle>
          <a:p>
            <a:r>
              <a:rPr lang="en-US" dirty="0"/>
              <a:t>Insert Title Text</a:t>
            </a:r>
            <a:br>
              <a:rPr lang="en-US" dirty="0"/>
            </a:br>
            <a:r>
              <a:rPr lang="en-US" dirty="0"/>
              <a:t>Here 54 </a:t>
            </a:r>
            <a:r>
              <a:rPr lang="en-US" dirty="0" err="1"/>
              <a:t>pt</a:t>
            </a:r>
            <a:r>
              <a:rPr lang="en-US" dirty="0"/>
              <a:t> Bold</a:t>
            </a:r>
          </a:p>
        </p:txBody>
      </p:sp>
      <p:sp>
        <p:nvSpPr>
          <p:cNvPr id="17" name="Text Placeholder 2">
            <a:extLst>
              <a:ext uri="{FF2B5EF4-FFF2-40B4-BE49-F238E27FC236}">
                <a16:creationId xmlns:a16="http://schemas.microsoft.com/office/drawing/2014/main" id="{11E97F76-27B7-D649-8B30-725CFB08EC07}"/>
              </a:ext>
            </a:extLst>
          </p:cNvPr>
          <p:cNvSpPr>
            <a:spLocks noGrp="1"/>
          </p:cNvSpPr>
          <p:nvPr>
            <p:ph type="body" idx="1" hasCustomPrompt="1"/>
          </p:nvPr>
        </p:nvSpPr>
        <p:spPr>
          <a:xfrm>
            <a:off x="460691" y="4247657"/>
            <a:ext cx="9443331" cy="1139552"/>
          </a:xfrm>
        </p:spPr>
        <p:txBody>
          <a:bodyPr lIns="91440" tIns="182880" rIns="91440" bIns="0" anchor="t">
            <a:normAutofit/>
          </a:bodyPr>
          <a:lstStyle>
            <a:lvl1pPr marL="0" indent="0">
              <a:lnSpc>
                <a:spcPct val="8000"/>
              </a:lnSpc>
              <a:buNone/>
              <a:defRPr sz="4800">
                <a:solidFill>
                  <a:schemeClr val="accent6"/>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Insert Subtitle Here 36 </a:t>
            </a:r>
            <a:r>
              <a:rPr lang="en-US" dirty="0" err="1"/>
              <a:t>pt</a:t>
            </a:r>
            <a:r>
              <a:rPr lang="en-US" dirty="0"/>
              <a:t> regular</a:t>
            </a:r>
          </a:p>
        </p:txBody>
      </p:sp>
      <p:pic>
        <p:nvPicPr>
          <p:cNvPr id="6" name="Picture 5" descr="A picture containing drawing&#10;&#10;Description automatically generated">
            <a:extLst>
              <a:ext uri="{FF2B5EF4-FFF2-40B4-BE49-F238E27FC236}">
                <a16:creationId xmlns:a16="http://schemas.microsoft.com/office/drawing/2014/main" id="{391931DC-254E-DF4B-9C1D-404A9348F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0692" y="465289"/>
            <a:ext cx="1764033" cy="362472"/>
          </a:xfrm>
          <a:prstGeom prst="rect">
            <a:avLst/>
          </a:prstGeom>
        </p:spPr>
      </p:pic>
    </p:spTree>
    <p:extLst>
      <p:ext uri="{BB962C8B-B14F-4D97-AF65-F5344CB8AC3E}">
        <p14:creationId xmlns:p14="http://schemas.microsoft.com/office/powerpoint/2010/main" val="270308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3EE36AB-A1D8-E940-BE4B-7D782541AA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3" name="Slide Number Placeholder 7">
            <a:extLst>
              <a:ext uri="{FF2B5EF4-FFF2-40B4-BE49-F238E27FC236}">
                <a16:creationId xmlns:a16="http://schemas.microsoft.com/office/drawing/2014/main" id="{3D8713C6-55F0-2F46-9D8A-8AA7B06B8AAC}"/>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4" name="Picture Placeholder 17">
            <a:extLst>
              <a:ext uri="{FF2B5EF4-FFF2-40B4-BE49-F238E27FC236}">
                <a16:creationId xmlns:a16="http://schemas.microsoft.com/office/drawing/2014/main" id="{EBAC01C0-C14E-7A49-9531-075A9DA13457}"/>
              </a:ext>
            </a:extLst>
          </p:cNvPr>
          <p:cNvSpPr>
            <a:spLocks noGrp="1"/>
          </p:cNvSpPr>
          <p:nvPr>
            <p:ph type="pic" idx="1" hasCustomPrompt="1"/>
          </p:nvPr>
        </p:nvSpPr>
        <p:spPr>
          <a:xfrm>
            <a:off x="609600" y="366003"/>
            <a:ext cx="6372112" cy="5777107"/>
          </a:xfrm>
        </p:spPr>
        <p:txBody>
          <a:bodyPr>
            <a:normAutofit/>
          </a:bodyPr>
          <a:lstStyle>
            <a:lvl1pPr marL="0" indent="0">
              <a:buNone/>
              <a:defRPr sz="3200">
                <a:solidFill>
                  <a:schemeClr val="tx1">
                    <a:lumMod val="50000"/>
                    <a:lumOff val="50000"/>
                  </a:schemeClr>
                </a:solidFill>
              </a:defRPr>
            </a:lvl1pPr>
          </a:lstStyle>
          <a:p>
            <a:r>
              <a:rPr lang="en-US" dirty="0"/>
              <a:t>Click on Icon to add photo</a:t>
            </a:r>
          </a:p>
        </p:txBody>
      </p:sp>
      <p:sp>
        <p:nvSpPr>
          <p:cNvPr id="6" name="Text Placeholder 2">
            <a:extLst>
              <a:ext uri="{FF2B5EF4-FFF2-40B4-BE49-F238E27FC236}">
                <a16:creationId xmlns:a16="http://schemas.microsoft.com/office/drawing/2014/main" id="{343F0142-C008-2245-8D2A-EBB8F95AED5F}"/>
              </a:ext>
            </a:extLst>
          </p:cNvPr>
          <p:cNvSpPr>
            <a:spLocks noGrp="1"/>
          </p:cNvSpPr>
          <p:nvPr>
            <p:ph type="body" sz="quarter" idx="10" hasCustomPrompt="1"/>
          </p:nvPr>
        </p:nvSpPr>
        <p:spPr>
          <a:xfrm>
            <a:off x="7254695" y="2051051"/>
            <a:ext cx="4327707" cy="4091516"/>
          </a:xfrm>
        </p:spPr>
        <p:txBody>
          <a:bodyPr>
            <a:normAutofit/>
          </a:bodyPr>
          <a:lstStyle>
            <a:lvl1pPr marL="306910" indent="-306910">
              <a:tabLst/>
              <a:defRPr sz="2667">
                <a:solidFill>
                  <a:schemeClr val="tx1"/>
                </a:solidFill>
              </a:defRPr>
            </a:lvl1pPr>
          </a:lstStyle>
          <a:p>
            <a:r>
              <a:rPr lang="en-US" dirty="0"/>
              <a:t>Click to add bullet text 20 </a:t>
            </a:r>
            <a:r>
              <a:rPr lang="en-US" dirty="0" err="1"/>
              <a:t>pt</a:t>
            </a:r>
            <a:endParaRPr lang="en-US" dirty="0"/>
          </a:p>
        </p:txBody>
      </p:sp>
      <p:sp>
        <p:nvSpPr>
          <p:cNvPr id="2" name="Rectangle 1">
            <a:extLst>
              <a:ext uri="{FF2B5EF4-FFF2-40B4-BE49-F238E27FC236}">
                <a16:creationId xmlns:a16="http://schemas.microsoft.com/office/drawing/2014/main" id="{63F7AB2C-2DF8-1B4B-9409-DE4766264A03}"/>
              </a:ext>
            </a:extLst>
          </p:cNvPr>
          <p:cNvSpPr/>
          <p:nvPr userDrawn="1"/>
        </p:nvSpPr>
        <p:spPr>
          <a:xfrm>
            <a:off x="7205133" y="894166"/>
            <a:ext cx="4377267" cy="666786"/>
          </a:xfrm>
          <a:prstGeom prst="rect">
            <a:avLst/>
          </a:prstGeom>
        </p:spPr>
        <p:txBody>
          <a:bodyPr wrap="square" anchor="b" anchorCtr="0">
            <a:spAutoFit/>
          </a:bodyPr>
          <a:lstStyle/>
          <a:p>
            <a:r>
              <a:rPr lang="en-US" sz="3733" b="1" spc="-40" baseline="0" dirty="0">
                <a:solidFill>
                  <a:schemeClr val="tx2"/>
                </a:solidFill>
              </a:rPr>
              <a:t>Conclusion</a:t>
            </a:r>
            <a:endParaRPr lang="en-US" sz="3733" b="1" spc="-40" baseline="0" dirty="0"/>
          </a:p>
        </p:txBody>
      </p:sp>
    </p:spTree>
    <p:extLst>
      <p:ext uri="{BB962C8B-B14F-4D97-AF65-F5344CB8AC3E}">
        <p14:creationId xmlns:p14="http://schemas.microsoft.com/office/powerpoint/2010/main" val="404251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Tex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8551"/>
            <a:ext cx="8691513" cy="676868"/>
          </a:xfrm>
        </p:spPr>
        <p:txBody>
          <a:bodyPr>
            <a:noAutofit/>
          </a:bodyPr>
          <a:lstStyle>
            <a:lvl1pPr algn="l">
              <a:defRPr sz="3733" b="1" spc="-40" baseline="0">
                <a:solidFill>
                  <a:schemeClr val="tx2"/>
                </a:solidFill>
              </a:defRPr>
            </a:lvl1pPr>
          </a:lstStyle>
          <a:p>
            <a:r>
              <a:rPr lang="en-US" dirty="0"/>
              <a:t>Add Title 28 </a:t>
            </a:r>
            <a:r>
              <a:rPr lang="en-US" dirty="0" err="1"/>
              <a:t>pt</a:t>
            </a:r>
            <a:endParaRPr lang="en-US" dirty="0"/>
          </a:p>
        </p:txBody>
      </p:sp>
      <p:pic>
        <p:nvPicPr>
          <p:cNvPr id="8" name="Picture 7" descr="A picture containing drawing&#10;&#10;Description automatically generated">
            <a:extLst>
              <a:ext uri="{FF2B5EF4-FFF2-40B4-BE49-F238E27FC236}">
                <a16:creationId xmlns:a16="http://schemas.microsoft.com/office/drawing/2014/main" id="{6E93EBCD-ED32-234B-8C6D-919854DDD6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18972"/>
            <a:ext cx="1764033" cy="362472"/>
          </a:xfrm>
          <a:prstGeom prst="rect">
            <a:avLst/>
          </a:prstGeom>
        </p:spPr>
      </p:pic>
      <p:sp>
        <p:nvSpPr>
          <p:cNvPr id="6" name="Slide Number Placeholder 7">
            <a:extLst>
              <a:ext uri="{FF2B5EF4-FFF2-40B4-BE49-F238E27FC236}">
                <a16:creationId xmlns:a16="http://schemas.microsoft.com/office/drawing/2014/main" id="{B0A7B39C-6D33-CA40-BC21-658D76AED443}"/>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pic>
        <p:nvPicPr>
          <p:cNvPr id="9" name="Picture 8" descr="A picture containing drawing&#10;&#10;Description automatically generated">
            <a:extLst>
              <a:ext uri="{FF2B5EF4-FFF2-40B4-BE49-F238E27FC236}">
                <a16:creationId xmlns:a16="http://schemas.microsoft.com/office/drawing/2014/main" id="{CDFE4FAB-702C-0B42-AFF2-880C55C867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5" name="Text Placeholder 4">
            <a:extLst>
              <a:ext uri="{FF2B5EF4-FFF2-40B4-BE49-F238E27FC236}">
                <a16:creationId xmlns:a16="http://schemas.microsoft.com/office/drawing/2014/main" id="{78C0C067-CE1A-804E-91EE-BA47614A3DA4}"/>
              </a:ext>
            </a:extLst>
          </p:cNvPr>
          <p:cNvSpPr>
            <a:spLocks noGrp="1"/>
          </p:cNvSpPr>
          <p:nvPr>
            <p:ph type="body" sz="quarter" idx="10" hasCustomPrompt="1"/>
          </p:nvPr>
        </p:nvSpPr>
        <p:spPr>
          <a:xfrm>
            <a:off x="609601" y="1322918"/>
            <a:ext cx="8691033" cy="4525433"/>
          </a:xfrm>
        </p:spPr>
        <p:txBody>
          <a:bodyPr/>
          <a:lstStyle>
            <a:lvl1pPr marL="306910" indent="-306910">
              <a:tabLst/>
              <a:defRPr sz="3200" spc="-13" baseline="0"/>
            </a:lvl1pPr>
            <a:lvl2pPr marL="761981" indent="-376757">
              <a:tabLst/>
              <a:defRPr sz="3200" spc="-13" baseline="0"/>
            </a:lvl2pPr>
            <a:lvl3pPr marL="1147205" indent="-306910">
              <a:tabLst/>
              <a:defRPr sz="2667" spc="-13" baseline="0"/>
            </a:lvl3pPr>
            <a:lvl4pPr marL="1454114" indent="-306910">
              <a:tabLst/>
              <a:defRPr sz="2667" spc="-13" baseline="0"/>
            </a:lvl4pPr>
          </a:lstStyle>
          <a:p>
            <a:pPr lvl="0"/>
            <a:r>
              <a:rPr lang="en-US" dirty="0"/>
              <a:t>Click to add bullet text 24 </a:t>
            </a:r>
            <a:r>
              <a:rPr lang="en-US" dirty="0" err="1"/>
              <a:t>pt</a:t>
            </a:r>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5945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Text – 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8551"/>
            <a:ext cx="8691513" cy="676868"/>
          </a:xfrm>
        </p:spPr>
        <p:txBody>
          <a:bodyPr>
            <a:noAutofit/>
          </a:bodyPr>
          <a:lstStyle>
            <a:lvl1pPr algn="l">
              <a:defRPr sz="3733" b="1" spc="-40" baseline="0">
                <a:solidFill>
                  <a:schemeClr val="bg1"/>
                </a:solidFill>
              </a:defRPr>
            </a:lvl1pPr>
          </a:lstStyle>
          <a:p>
            <a:r>
              <a:rPr lang="en-US" dirty="0"/>
              <a:t>Add Title 28 </a:t>
            </a:r>
            <a:r>
              <a:rPr lang="en-US" dirty="0" err="1"/>
              <a:t>pt</a:t>
            </a:r>
            <a:endParaRPr lang="en-US" dirty="0"/>
          </a:p>
        </p:txBody>
      </p:sp>
      <p:sp>
        <p:nvSpPr>
          <p:cNvPr id="7"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dirty="0"/>
          </a:p>
        </p:txBody>
      </p:sp>
      <p:pic>
        <p:nvPicPr>
          <p:cNvPr id="8" name="Picture 7" descr="A picture containing drawing&#10;&#10;Description automatically generated">
            <a:extLst>
              <a:ext uri="{FF2B5EF4-FFF2-40B4-BE49-F238E27FC236}">
                <a16:creationId xmlns:a16="http://schemas.microsoft.com/office/drawing/2014/main" id="{6E93EBCD-ED32-234B-8C6D-919854DDD6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18972"/>
            <a:ext cx="1764033" cy="362472"/>
          </a:xfrm>
          <a:prstGeom prst="rect">
            <a:avLst/>
          </a:prstGeom>
        </p:spPr>
      </p:pic>
      <p:sp>
        <p:nvSpPr>
          <p:cNvPr id="6" name="Text Placeholder 4">
            <a:extLst>
              <a:ext uri="{FF2B5EF4-FFF2-40B4-BE49-F238E27FC236}">
                <a16:creationId xmlns:a16="http://schemas.microsoft.com/office/drawing/2014/main" id="{5333833B-5017-1F4F-B8C7-0FC53207AFED}"/>
              </a:ext>
            </a:extLst>
          </p:cNvPr>
          <p:cNvSpPr>
            <a:spLocks noGrp="1"/>
          </p:cNvSpPr>
          <p:nvPr>
            <p:ph type="body" sz="quarter" idx="10" hasCustomPrompt="1"/>
          </p:nvPr>
        </p:nvSpPr>
        <p:spPr>
          <a:xfrm>
            <a:off x="609601" y="1322918"/>
            <a:ext cx="8691033" cy="4525433"/>
          </a:xfrm>
        </p:spPr>
        <p:txBody>
          <a:bodyPr/>
          <a:lstStyle>
            <a:lvl1pPr marL="306910" indent="-306910">
              <a:tabLst/>
              <a:defRPr sz="3200" spc="-13" baseline="0">
                <a:solidFill>
                  <a:schemeClr val="bg1"/>
                </a:solidFill>
              </a:defRPr>
            </a:lvl1pPr>
            <a:lvl2pPr marL="692133" indent="-385224">
              <a:tabLst/>
              <a:defRPr sz="3200" spc="-13" baseline="0">
                <a:solidFill>
                  <a:schemeClr val="bg1"/>
                </a:solidFill>
              </a:defRPr>
            </a:lvl2pPr>
            <a:lvl3pPr marL="999042" indent="-306910">
              <a:tabLst/>
              <a:defRPr sz="2667" spc="-13" baseline="0">
                <a:solidFill>
                  <a:schemeClr val="bg1"/>
                </a:solidFill>
              </a:defRPr>
            </a:lvl3pPr>
            <a:lvl4pPr marL="1375799" indent="-376757">
              <a:tabLst/>
              <a:defRPr sz="2667" spc="-13" baseline="0">
                <a:solidFill>
                  <a:schemeClr val="bg1"/>
                </a:solidFill>
              </a:defRPr>
            </a:lvl4pPr>
          </a:lstStyle>
          <a:p>
            <a:pPr lvl="0"/>
            <a:r>
              <a:rPr lang="en-US" dirty="0"/>
              <a:t>Click to add bullet text 24 </a:t>
            </a:r>
            <a:r>
              <a:rPr lang="en-US" dirty="0" err="1"/>
              <a:t>pt</a:t>
            </a:r>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45058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Text – Pink">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E83C8F9E-8AA2-E641-B7D1-A9EFACF75374}"/>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12" name="Title 1">
            <a:extLst>
              <a:ext uri="{FF2B5EF4-FFF2-40B4-BE49-F238E27FC236}">
                <a16:creationId xmlns:a16="http://schemas.microsoft.com/office/drawing/2014/main" id="{F2FB2457-2C0A-A640-A4D6-B2180523C314}"/>
              </a:ext>
            </a:extLst>
          </p:cNvPr>
          <p:cNvSpPr>
            <a:spLocks noGrp="1"/>
          </p:cNvSpPr>
          <p:nvPr>
            <p:ph type="title" hasCustomPrompt="1"/>
          </p:nvPr>
        </p:nvSpPr>
        <p:spPr>
          <a:xfrm>
            <a:off x="609601" y="458551"/>
            <a:ext cx="8691513" cy="676868"/>
          </a:xfrm>
        </p:spPr>
        <p:txBody>
          <a:bodyPr>
            <a:noAutofit/>
          </a:bodyPr>
          <a:lstStyle>
            <a:lvl1pPr algn="l">
              <a:defRPr sz="3733" b="1" spc="-40" baseline="0">
                <a:solidFill>
                  <a:srgbClr val="EC1300"/>
                </a:solidFill>
              </a:defRPr>
            </a:lvl1pPr>
          </a:lstStyle>
          <a:p>
            <a:r>
              <a:rPr lang="en-US" dirty="0"/>
              <a:t>Add Title 28 </a:t>
            </a:r>
            <a:r>
              <a:rPr lang="en-US" dirty="0" err="1"/>
              <a:t>pt</a:t>
            </a:r>
            <a:endParaRPr lang="en-US" dirty="0"/>
          </a:p>
        </p:txBody>
      </p:sp>
      <p:pic>
        <p:nvPicPr>
          <p:cNvPr id="7" name="Picture 6" descr="A picture containing drawing&#10;&#10;Description automatically generated">
            <a:extLst>
              <a:ext uri="{FF2B5EF4-FFF2-40B4-BE49-F238E27FC236}">
                <a16:creationId xmlns:a16="http://schemas.microsoft.com/office/drawing/2014/main" id="{4DF2F237-486F-814F-A05A-967357B618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8" name="Text Placeholder 4">
            <a:extLst>
              <a:ext uri="{FF2B5EF4-FFF2-40B4-BE49-F238E27FC236}">
                <a16:creationId xmlns:a16="http://schemas.microsoft.com/office/drawing/2014/main" id="{8C97D043-1EE0-4341-9F8F-81820A2A7670}"/>
              </a:ext>
            </a:extLst>
          </p:cNvPr>
          <p:cNvSpPr>
            <a:spLocks noGrp="1"/>
          </p:cNvSpPr>
          <p:nvPr>
            <p:ph type="body" sz="quarter" idx="10" hasCustomPrompt="1"/>
          </p:nvPr>
        </p:nvSpPr>
        <p:spPr>
          <a:xfrm>
            <a:off x="609601" y="1322918"/>
            <a:ext cx="8691033" cy="4525433"/>
          </a:xfrm>
        </p:spPr>
        <p:txBody>
          <a:bodyPr/>
          <a:lstStyle>
            <a:lvl1pPr marL="306910" indent="-306910">
              <a:tabLst/>
              <a:defRPr sz="3200" spc="-13" baseline="0"/>
            </a:lvl1pPr>
            <a:lvl2pPr marL="761981" indent="-376757">
              <a:tabLst/>
              <a:defRPr sz="3200" spc="-13" baseline="0"/>
            </a:lvl2pPr>
            <a:lvl3pPr marL="1147205" indent="-306910">
              <a:tabLst/>
              <a:defRPr sz="2667" spc="-13" baseline="0"/>
            </a:lvl3pPr>
            <a:lvl4pPr marL="1454114" indent="-306910">
              <a:tabLst/>
              <a:defRPr sz="2667" spc="-13" baseline="0"/>
            </a:lvl4pPr>
          </a:lstStyle>
          <a:p>
            <a:pPr lvl="0"/>
            <a:r>
              <a:rPr lang="en-US" dirty="0"/>
              <a:t>Click to add bullet text 24 </a:t>
            </a:r>
            <a:r>
              <a:rPr lang="en-US" dirty="0" err="1"/>
              <a:t>pt</a:t>
            </a:r>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60046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Text – Salm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58551"/>
            <a:ext cx="8691513" cy="676868"/>
          </a:xfrm>
        </p:spPr>
        <p:txBody>
          <a:bodyPr>
            <a:noAutofit/>
          </a:bodyPr>
          <a:lstStyle>
            <a:lvl1pPr algn="l">
              <a:defRPr sz="3733" b="1" spc="-40" baseline="0">
                <a:solidFill>
                  <a:schemeClr val="accent6"/>
                </a:solidFill>
              </a:defRPr>
            </a:lvl1pPr>
          </a:lstStyle>
          <a:p>
            <a:r>
              <a:rPr lang="en-US" dirty="0"/>
              <a:t>Add Title 28 </a:t>
            </a:r>
            <a:r>
              <a:rPr lang="en-US" dirty="0" err="1"/>
              <a:t>pt</a:t>
            </a:r>
            <a:endParaRPr lang="en-US" dirty="0"/>
          </a:p>
        </p:txBody>
      </p:sp>
      <p:sp>
        <p:nvSpPr>
          <p:cNvPr id="7"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pPr/>
              <a:t>‹#›</a:t>
            </a:fld>
            <a:endParaRPr lang="en-US" sz="1200" dirty="0"/>
          </a:p>
        </p:txBody>
      </p:sp>
      <p:pic>
        <p:nvPicPr>
          <p:cNvPr id="6" name="Picture 5" descr="A picture containing drawing&#10;&#10;Description automatically generated">
            <a:extLst>
              <a:ext uri="{FF2B5EF4-FFF2-40B4-BE49-F238E27FC236}">
                <a16:creationId xmlns:a16="http://schemas.microsoft.com/office/drawing/2014/main" id="{2CD2B19E-4426-2047-9C35-BE9DFF4300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18972"/>
            <a:ext cx="1764033" cy="362472"/>
          </a:xfrm>
          <a:prstGeom prst="rect">
            <a:avLst/>
          </a:prstGeom>
        </p:spPr>
      </p:pic>
      <p:sp>
        <p:nvSpPr>
          <p:cNvPr id="9" name="Text Placeholder 4">
            <a:extLst>
              <a:ext uri="{FF2B5EF4-FFF2-40B4-BE49-F238E27FC236}">
                <a16:creationId xmlns:a16="http://schemas.microsoft.com/office/drawing/2014/main" id="{D2CB997B-D680-5049-82CB-3A19A2889E49}"/>
              </a:ext>
            </a:extLst>
          </p:cNvPr>
          <p:cNvSpPr>
            <a:spLocks noGrp="1"/>
          </p:cNvSpPr>
          <p:nvPr>
            <p:ph type="body" sz="quarter" idx="11" hasCustomPrompt="1"/>
          </p:nvPr>
        </p:nvSpPr>
        <p:spPr>
          <a:xfrm>
            <a:off x="609601" y="1308049"/>
            <a:ext cx="8691033" cy="4525433"/>
          </a:xfrm>
        </p:spPr>
        <p:txBody>
          <a:bodyPr/>
          <a:lstStyle>
            <a:lvl1pPr marL="306910" indent="-306910">
              <a:tabLst/>
              <a:defRPr sz="3200" spc="-13" baseline="0">
                <a:solidFill>
                  <a:schemeClr val="bg1"/>
                </a:solidFill>
              </a:defRPr>
            </a:lvl1pPr>
            <a:lvl2pPr marL="692133" indent="-385224">
              <a:tabLst/>
              <a:defRPr sz="3200" spc="-13" baseline="0">
                <a:solidFill>
                  <a:schemeClr val="bg1"/>
                </a:solidFill>
              </a:defRPr>
            </a:lvl2pPr>
            <a:lvl3pPr marL="999042" indent="-306910">
              <a:tabLst/>
              <a:defRPr sz="2667" spc="-13" baseline="0">
                <a:solidFill>
                  <a:schemeClr val="bg1"/>
                </a:solidFill>
              </a:defRPr>
            </a:lvl3pPr>
            <a:lvl4pPr marL="1375799" indent="-376757">
              <a:tabLst/>
              <a:defRPr sz="2667" spc="-13" baseline="0">
                <a:solidFill>
                  <a:schemeClr val="bg1"/>
                </a:solidFill>
              </a:defRPr>
            </a:lvl4pPr>
          </a:lstStyle>
          <a:p>
            <a:pPr lvl="0"/>
            <a:r>
              <a:rPr lang="en-US" dirty="0"/>
              <a:t>Click to add bullet text 24 </a:t>
            </a:r>
            <a:r>
              <a:rPr lang="en-US" dirty="0" err="1"/>
              <a:t>pt</a:t>
            </a:r>
            <a:endParaRPr lang="en-US" dirty="0"/>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2375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 White">
    <p:spTree>
      <p:nvGrpSpPr>
        <p:cNvPr id="1" name=""/>
        <p:cNvGrpSpPr/>
        <p:nvPr/>
      </p:nvGrpSpPr>
      <p:grpSpPr>
        <a:xfrm>
          <a:off x="0" y="0"/>
          <a:ext cx="0" cy="0"/>
          <a:chOff x="0" y="0"/>
          <a:chExt cx="0" cy="0"/>
        </a:xfrm>
      </p:grpSpPr>
      <p:sp>
        <p:nvSpPr>
          <p:cNvPr id="11" name="Slide Number Placeholder 7"/>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6" name="Title 1">
            <a:extLst>
              <a:ext uri="{FF2B5EF4-FFF2-40B4-BE49-F238E27FC236}">
                <a16:creationId xmlns:a16="http://schemas.microsoft.com/office/drawing/2014/main" id="{B310368C-1F9E-B848-A206-A296572738DD}"/>
              </a:ext>
            </a:extLst>
          </p:cNvPr>
          <p:cNvSpPr>
            <a:spLocks noGrp="1"/>
          </p:cNvSpPr>
          <p:nvPr>
            <p:ph type="title" hasCustomPrompt="1"/>
          </p:nvPr>
        </p:nvSpPr>
        <p:spPr>
          <a:xfrm>
            <a:off x="609601" y="458551"/>
            <a:ext cx="8691513" cy="676868"/>
          </a:xfrm>
        </p:spPr>
        <p:txBody>
          <a:bodyPr>
            <a:noAutofit/>
          </a:bodyPr>
          <a:lstStyle>
            <a:lvl1pPr algn="l">
              <a:defRPr sz="3733" b="1" spc="-40" baseline="0">
                <a:solidFill>
                  <a:schemeClr val="tx2"/>
                </a:solidFill>
              </a:defRPr>
            </a:lvl1pPr>
          </a:lstStyle>
          <a:p>
            <a:r>
              <a:rPr lang="en-US" dirty="0"/>
              <a:t>Add Title 28 </a:t>
            </a:r>
            <a:r>
              <a:rPr lang="en-US" dirty="0" err="1"/>
              <a:t>pt</a:t>
            </a:r>
            <a:endParaRPr lang="en-US" dirty="0"/>
          </a:p>
        </p:txBody>
      </p:sp>
      <p:pic>
        <p:nvPicPr>
          <p:cNvPr id="7" name="Picture 6" descr="A picture containing drawing&#10;&#10;Description automatically generated">
            <a:extLst>
              <a:ext uri="{FF2B5EF4-FFF2-40B4-BE49-F238E27FC236}">
                <a16:creationId xmlns:a16="http://schemas.microsoft.com/office/drawing/2014/main" id="{02AFABEE-5FA5-0848-8144-8390A1B447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4" name="Content Placeholder 3">
            <a:extLst>
              <a:ext uri="{FF2B5EF4-FFF2-40B4-BE49-F238E27FC236}">
                <a16:creationId xmlns:a16="http://schemas.microsoft.com/office/drawing/2014/main" id="{858522F9-8BBA-7E4E-83BB-F32530F429FC}"/>
              </a:ext>
            </a:extLst>
          </p:cNvPr>
          <p:cNvSpPr>
            <a:spLocks noGrp="1"/>
          </p:cNvSpPr>
          <p:nvPr>
            <p:ph sz="quarter" idx="11" hasCustomPrompt="1"/>
          </p:nvPr>
        </p:nvSpPr>
        <p:spPr>
          <a:xfrm>
            <a:off x="579882" y="1314451"/>
            <a:ext cx="8691033" cy="4713524"/>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3200">
                <a:solidFill>
                  <a:schemeClr val="bg1">
                    <a:lumMod val="75000"/>
                  </a:schemeClr>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on Icon to add element</a:t>
            </a:r>
          </a:p>
          <a:p>
            <a:pPr lvl="0"/>
            <a:endParaRPr lang="en-US" dirty="0"/>
          </a:p>
        </p:txBody>
      </p:sp>
    </p:spTree>
    <p:extLst>
      <p:ext uri="{BB962C8B-B14F-4D97-AF65-F5344CB8AC3E}">
        <p14:creationId xmlns:p14="http://schemas.microsoft.com/office/powerpoint/2010/main" val="67246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9788" y="1078671"/>
            <a:ext cx="3932237" cy="978729"/>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chemeClr val="dk1"/>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a:spLocks noGrp="1"/>
          </p:cNvSpPr>
          <p:nvPr>
            <p:ph type="pic" idx="2"/>
          </p:nvPr>
        </p:nvSpPr>
        <p:spPr>
          <a:xfrm>
            <a:off x="5183188" y="987426"/>
            <a:ext cx="6172200" cy="4873625"/>
          </a:xfrm>
          <a:prstGeom prst="rect">
            <a:avLst/>
          </a:prstGeom>
          <a:noFill/>
          <a:ln>
            <a:noFill/>
          </a:ln>
        </p:spPr>
      </p:sp>
      <p:sp>
        <p:nvSpPr>
          <p:cNvPr id="24" name="Google Shape;24;p25"/>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26" name="Google Shape;26;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25"/>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400">
                <a:latin typeface="+mn-lt"/>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Photos – Whit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3"/>
          </a:xfrm>
        </p:spPr>
        <p:txBody>
          <a:bodyPr anchor="b">
            <a:normAutofit/>
          </a:bodyPr>
          <a:lstStyle>
            <a:lvl1pPr marL="0" indent="0">
              <a:buNone/>
              <a:defRPr sz="3200" b="1" spc="-27" baseline="0">
                <a:solidFill>
                  <a:srgbClr val="EC13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Add Subtitle 20-24 </a:t>
            </a:r>
            <a:r>
              <a:rPr lang="en-US" dirty="0" err="1"/>
              <a:t>pt</a:t>
            </a:r>
            <a:endParaRPr lang="en-US" dirty="0"/>
          </a:p>
        </p:txBody>
      </p:sp>
      <p:sp>
        <p:nvSpPr>
          <p:cNvPr id="5" name="Text Placeholder 4"/>
          <p:cNvSpPr>
            <a:spLocks noGrp="1"/>
          </p:cNvSpPr>
          <p:nvPr>
            <p:ph type="body" sz="quarter" idx="3" hasCustomPrompt="1"/>
          </p:nvPr>
        </p:nvSpPr>
        <p:spPr>
          <a:xfrm>
            <a:off x="6193369" y="1535113"/>
            <a:ext cx="5389033" cy="639763"/>
          </a:xfrm>
        </p:spPr>
        <p:txBody>
          <a:bodyPr anchor="b">
            <a:normAutofit/>
          </a:bodyPr>
          <a:lstStyle>
            <a:lvl1pPr marL="0" indent="0">
              <a:buNone/>
              <a:defRPr sz="3200" b="1" spc="-27" baseline="0">
                <a:solidFill>
                  <a:srgbClr val="EC13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Add Subtitle 20-24 </a:t>
            </a:r>
            <a:r>
              <a:rPr lang="en-US" dirty="0" err="1"/>
              <a:t>pt</a:t>
            </a:r>
            <a:endParaRPr lang="en-US" dirty="0"/>
          </a:p>
        </p:txBody>
      </p:sp>
      <p:pic>
        <p:nvPicPr>
          <p:cNvPr id="9" name="Picture 8" descr="A picture containing drawing&#10;&#10;Description automatically generated">
            <a:extLst>
              <a:ext uri="{FF2B5EF4-FFF2-40B4-BE49-F238E27FC236}">
                <a16:creationId xmlns:a16="http://schemas.microsoft.com/office/drawing/2014/main" id="{0F7ECD0A-9624-EE49-BB61-52D889102D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4" name="Text Placeholder 3">
            <a:extLst>
              <a:ext uri="{FF2B5EF4-FFF2-40B4-BE49-F238E27FC236}">
                <a16:creationId xmlns:a16="http://schemas.microsoft.com/office/drawing/2014/main" id="{410964E5-429F-ED45-A89B-C5C238E89434}"/>
              </a:ext>
            </a:extLst>
          </p:cNvPr>
          <p:cNvSpPr>
            <a:spLocks noGrp="1"/>
          </p:cNvSpPr>
          <p:nvPr>
            <p:ph type="body" sz="quarter" idx="14" hasCustomPrompt="1"/>
          </p:nvPr>
        </p:nvSpPr>
        <p:spPr>
          <a:xfrm>
            <a:off x="609601" y="525357"/>
            <a:ext cx="10970684" cy="639763"/>
          </a:xfrm>
        </p:spPr>
        <p:txBody>
          <a:bodyPr>
            <a:noAutofit/>
          </a:bodyPr>
          <a:lstStyle>
            <a:lvl1pPr marL="0" indent="0">
              <a:buNone/>
              <a:defRPr sz="3733" b="1" i="0" spc="-40" baseline="0">
                <a:solidFill>
                  <a:srgbClr val="EC1300"/>
                </a:solidFill>
                <a:latin typeface="Arial" panose="020B0604020202020204" pitchFamily="34" charset="0"/>
                <a:cs typeface="Arial" panose="020B0604020202020204" pitchFamily="34" charset="0"/>
              </a:defRPr>
            </a:lvl1pPr>
            <a:lvl2pPr marL="609585" indent="0">
              <a:buNone/>
              <a:defRPr/>
            </a:lvl2pPr>
          </a:lstStyle>
          <a:p>
            <a:pPr lvl="0"/>
            <a:r>
              <a:rPr lang="en-US" dirty="0"/>
              <a:t>Add Title 28 </a:t>
            </a:r>
            <a:r>
              <a:rPr lang="en-US" dirty="0" err="1"/>
              <a:t>pt</a:t>
            </a:r>
            <a:endParaRPr lang="en-US" dirty="0"/>
          </a:p>
        </p:txBody>
      </p:sp>
      <p:sp>
        <p:nvSpPr>
          <p:cNvPr id="13" name="Slide Number Placeholder 7">
            <a:extLst>
              <a:ext uri="{FF2B5EF4-FFF2-40B4-BE49-F238E27FC236}">
                <a16:creationId xmlns:a16="http://schemas.microsoft.com/office/drawing/2014/main" id="{647469C5-59BE-8A44-BABE-1BCBEF6AEA04}"/>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10" name="Content Placeholder 3">
            <a:extLst>
              <a:ext uri="{FF2B5EF4-FFF2-40B4-BE49-F238E27FC236}">
                <a16:creationId xmlns:a16="http://schemas.microsoft.com/office/drawing/2014/main" id="{23078687-3C95-5843-8872-1329721A0F1E}"/>
              </a:ext>
            </a:extLst>
          </p:cNvPr>
          <p:cNvSpPr>
            <a:spLocks noGrp="1"/>
          </p:cNvSpPr>
          <p:nvPr>
            <p:ph sz="quarter" idx="11" hasCustomPrompt="1"/>
          </p:nvPr>
        </p:nvSpPr>
        <p:spPr>
          <a:xfrm>
            <a:off x="609599" y="2235015"/>
            <a:ext cx="5386919" cy="3853099"/>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667">
                <a:solidFill>
                  <a:schemeClr val="bg1">
                    <a:lumMod val="75000"/>
                  </a:schemeClr>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on Icon to add element</a:t>
            </a:r>
          </a:p>
          <a:p>
            <a:pPr lvl="0"/>
            <a:endParaRPr lang="en-US" dirty="0"/>
          </a:p>
        </p:txBody>
      </p:sp>
      <p:sp>
        <p:nvSpPr>
          <p:cNvPr id="11" name="Content Placeholder 3">
            <a:extLst>
              <a:ext uri="{FF2B5EF4-FFF2-40B4-BE49-F238E27FC236}">
                <a16:creationId xmlns:a16="http://schemas.microsoft.com/office/drawing/2014/main" id="{B90B8B19-C2C8-154D-BEBC-4C86D6424384}"/>
              </a:ext>
            </a:extLst>
          </p:cNvPr>
          <p:cNvSpPr>
            <a:spLocks noGrp="1"/>
          </p:cNvSpPr>
          <p:nvPr>
            <p:ph sz="quarter" idx="15" hasCustomPrompt="1"/>
          </p:nvPr>
        </p:nvSpPr>
        <p:spPr>
          <a:xfrm>
            <a:off x="6193366" y="2235015"/>
            <a:ext cx="5386919" cy="3853099"/>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667">
                <a:solidFill>
                  <a:schemeClr val="bg1">
                    <a:lumMod val="75000"/>
                  </a:schemeClr>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on Icon to add element</a:t>
            </a:r>
          </a:p>
          <a:p>
            <a:pPr lvl="0"/>
            <a:endParaRPr lang="en-US" dirty="0"/>
          </a:p>
        </p:txBody>
      </p:sp>
    </p:spTree>
    <p:extLst>
      <p:ext uri="{BB962C8B-B14F-4D97-AF65-F5344CB8AC3E}">
        <p14:creationId xmlns:p14="http://schemas.microsoft.com/office/powerpoint/2010/main" val="43205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 Whit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3"/>
          </a:xfrm>
        </p:spPr>
        <p:txBody>
          <a:bodyPr anchor="b">
            <a:normAutofit/>
          </a:bodyPr>
          <a:lstStyle>
            <a:lvl1pPr marL="0" indent="0">
              <a:buNone/>
              <a:defRPr sz="3200" b="1" spc="-27" baseline="0">
                <a:solidFill>
                  <a:srgbClr val="EC13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Add Subtitle 20-24 </a:t>
            </a:r>
            <a:r>
              <a:rPr lang="en-US" dirty="0" err="1"/>
              <a:t>pt</a:t>
            </a:r>
            <a:endParaRPr lang="en-US" dirty="0"/>
          </a:p>
        </p:txBody>
      </p:sp>
      <p:sp>
        <p:nvSpPr>
          <p:cNvPr id="5" name="Text Placeholder 4"/>
          <p:cNvSpPr>
            <a:spLocks noGrp="1"/>
          </p:cNvSpPr>
          <p:nvPr>
            <p:ph type="body" sz="quarter" idx="3" hasCustomPrompt="1"/>
          </p:nvPr>
        </p:nvSpPr>
        <p:spPr>
          <a:xfrm>
            <a:off x="6193369" y="1535113"/>
            <a:ext cx="5389033" cy="639763"/>
          </a:xfrm>
        </p:spPr>
        <p:txBody>
          <a:bodyPr anchor="b">
            <a:normAutofit/>
          </a:bodyPr>
          <a:lstStyle>
            <a:lvl1pPr marL="0" indent="0">
              <a:buNone/>
              <a:defRPr sz="3200" b="1" spc="-27" baseline="0">
                <a:solidFill>
                  <a:srgbClr val="EC13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Add Subtitle 20-24 </a:t>
            </a:r>
            <a:r>
              <a:rPr lang="en-US" dirty="0" err="1"/>
              <a:t>pt</a:t>
            </a:r>
            <a:endParaRPr lang="en-US" dirty="0"/>
          </a:p>
        </p:txBody>
      </p:sp>
      <p:pic>
        <p:nvPicPr>
          <p:cNvPr id="9" name="Picture 8" descr="A picture containing drawing&#10;&#10;Description automatically generated">
            <a:extLst>
              <a:ext uri="{FF2B5EF4-FFF2-40B4-BE49-F238E27FC236}">
                <a16:creationId xmlns:a16="http://schemas.microsoft.com/office/drawing/2014/main" id="{0F7ECD0A-9624-EE49-BB61-52D889102D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4" name="Text Placeholder 3">
            <a:extLst>
              <a:ext uri="{FF2B5EF4-FFF2-40B4-BE49-F238E27FC236}">
                <a16:creationId xmlns:a16="http://schemas.microsoft.com/office/drawing/2014/main" id="{EC07FBF0-97CC-DD42-9748-15529A714E43}"/>
              </a:ext>
            </a:extLst>
          </p:cNvPr>
          <p:cNvSpPr>
            <a:spLocks noGrp="1"/>
          </p:cNvSpPr>
          <p:nvPr>
            <p:ph type="body" sz="quarter" idx="12" hasCustomPrompt="1"/>
          </p:nvPr>
        </p:nvSpPr>
        <p:spPr>
          <a:xfrm>
            <a:off x="590550" y="2233806"/>
            <a:ext cx="5386917" cy="3901017"/>
          </a:xfrm>
        </p:spPr>
        <p:txBody>
          <a:bodyPr>
            <a:normAutofit/>
          </a:bodyPr>
          <a:lstStyle>
            <a:lvl1pPr marL="306910" indent="-306910">
              <a:tabLst/>
              <a:defRPr sz="2667"/>
            </a:lvl1pPr>
            <a:lvl2pPr marL="609585" indent="0">
              <a:buNone/>
              <a:defRPr/>
            </a:lvl2pPr>
          </a:lstStyle>
          <a:p>
            <a:pPr lvl="0"/>
            <a:r>
              <a:rPr lang="en-US" dirty="0"/>
              <a:t>Click to add bullet text 20 </a:t>
            </a:r>
            <a:r>
              <a:rPr lang="en-US" dirty="0" err="1"/>
              <a:t>pt</a:t>
            </a:r>
            <a:endParaRPr lang="en-US" dirty="0"/>
          </a:p>
        </p:txBody>
      </p:sp>
      <p:sp>
        <p:nvSpPr>
          <p:cNvPr id="13" name="Text Placeholder 3">
            <a:extLst>
              <a:ext uri="{FF2B5EF4-FFF2-40B4-BE49-F238E27FC236}">
                <a16:creationId xmlns:a16="http://schemas.microsoft.com/office/drawing/2014/main" id="{025E100A-F4F4-0B4F-B4C6-14FA523D1415}"/>
              </a:ext>
            </a:extLst>
          </p:cNvPr>
          <p:cNvSpPr>
            <a:spLocks noGrp="1"/>
          </p:cNvSpPr>
          <p:nvPr>
            <p:ph type="body" sz="quarter" idx="13" hasCustomPrompt="1"/>
          </p:nvPr>
        </p:nvSpPr>
        <p:spPr>
          <a:xfrm>
            <a:off x="6193368" y="2233806"/>
            <a:ext cx="5386917" cy="3901017"/>
          </a:xfrm>
        </p:spPr>
        <p:txBody>
          <a:bodyPr>
            <a:normAutofit/>
          </a:bodyPr>
          <a:lstStyle>
            <a:lvl1pPr marL="306910" indent="-306910">
              <a:tabLst/>
              <a:defRPr sz="2667"/>
            </a:lvl1pPr>
            <a:lvl2pPr marL="609585" indent="0">
              <a:buNone/>
              <a:defRPr/>
            </a:lvl2pPr>
          </a:lstStyle>
          <a:p>
            <a:pPr lvl="0"/>
            <a:r>
              <a:rPr lang="en-US" dirty="0"/>
              <a:t>Click to add bullet text 20 </a:t>
            </a:r>
            <a:r>
              <a:rPr lang="en-US" dirty="0" err="1"/>
              <a:t>pt</a:t>
            </a:r>
            <a:endParaRPr lang="en-US" dirty="0"/>
          </a:p>
        </p:txBody>
      </p:sp>
      <p:sp>
        <p:nvSpPr>
          <p:cNvPr id="10" name="Text Placeholder 3">
            <a:extLst>
              <a:ext uri="{FF2B5EF4-FFF2-40B4-BE49-F238E27FC236}">
                <a16:creationId xmlns:a16="http://schemas.microsoft.com/office/drawing/2014/main" id="{8F9F467A-8E98-7346-B4E6-7FC87C735547}"/>
              </a:ext>
            </a:extLst>
          </p:cNvPr>
          <p:cNvSpPr>
            <a:spLocks noGrp="1"/>
          </p:cNvSpPr>
          <p:nvPr>
            <p:ph type="body" sz="quarter" idx="14" hasCustomPrompt="1"/>
          </p:nvPr>
        </p:nvSpPr>
        <p:spPr>
          <a:xfrm>
            <a:off x="609601" y="525357"/>
            <a:ext cx="10970684" cy="639763"/>
          </a:xfrm>
        </p:spPr>
        <p:txBody>
          <a:bodyPr>
            <a:noAutofit/>
          </a:bodyPr>
          <a:lstStyle>
            <a:lvl1pPr marL="0" indent="0">
              <a:buNone/>
              <a:defRPr sz="3733" b="1" i="0" spc="-40" baseline="0">
                <a:solidFill>
                  <a:srgbClr val="EC1300"/>
                </a:solidFill>
                <a:latin typeface="Arial" panose="020B0604020202020204" pitchFamily="34" charset="0"/>
                <a:cs typeface="Arial" panose="020B0604020202020204" pitchFamily="34" charset="0"/>
              </a:defRPr>
            </a:lvl1pPr>
            <a:lvl2pPr marL="609585" indent="0">
              <a:buNone/>
              <a:defRPr/>
            </a:lvl2pPr>
          </a:lstStyle>
          <a:p>
            <a:pPr lvl="0"/>
            <a:r>
              <a:rPr lang="en-US" dirty="0"/>
              <a:t>Add Title 28 </a:t>
            </a:r>
            <a:r>
              <a:rPr lang="en-US" dirty="0" err="1"/>
              <a:t>pt</a:t>
            </a:r>
            <a:endParaRPr lang="en-US" dirty="0"/>
          </a:p>
        </p:txBody>
      </p:sp>
      <p:sp>
        <p:nvSpPr>
          <p:cNvPr id="14" name="Slide Number Placeholder 7">
            <a:extLst>
              <a:ext uri="{FF2B5EF4-FFF2-40B4-BE49-F238E27FC236}">
                <a16:creationId xmlns:a16="http://schemas.microsoft.com/office/drawing/2014/main" id="{5A858944-1D8F-3B42-95E7-F085EA57C8C9}"/>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Tree>
    <p:extLst>
      <p:ext uri="{BB962C8B-B14F-4D97-AF65-F5344CB8AC3E}">
        <p14:creationId xmlns:p14="http://schemas.microsoft.com/office/powerpoint/2010/main" val="4093560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 Left, Title&amp;Text Right – White">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7E5E1BFE-9ACF-314F-A5A1-DA31F4AE13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12" name="Title 2">
            <a:extLst>
              <a:ext uri="{FF2B5EF4-FFF2-40B4-BE49-F238E27FC236}">
                <a16:creationId xmlns:a16="http://schemas.microsoft.com/office/drawing/2014/main" id="{DEDFE468-84B4-B749-A8FB-46BED87288EE}"/>
              </a:ext>
            </a:extLst>
          </p:cNvPr>
          <p:cNvSpPr>
            <a:spLocks noGrp="1"/>
          </p:cNvSpPr>
          <p:nvPr>
            <p:ph type="title" hasCustomPrompt="1"/>
          </p:nvPr>
        </p:nvSpPr>
        <p:spPr>
          <a:xfrm>
            <a:off x="7204533" y="366003"/>
            <a:ext cx="4377868" cy="1459327"/>
          </a:xfrm>
        </p:spPr>
        <p:txBody>
          <a:bodyPr anchor="b" anchorCtr="0">
            <a:normAutofit/>
          </a:bodyPr>
          <a:lstStyle>
            <a:lvl1pPr algn="l">
              <a:defRPr sz="3733" b="1" spc="-40" baseline="0">
                <a:solidFill>
                  <a:srgbClr val="EC1300"/>
                </a:solidFill>
              </a:defRPr>
            </a:lvl1pPr>
          </a:lstStyle>
          <a:p>
            <a:r>
              <a:rPr lang="en-US" dirty="0"/>
              <a:t>Add Title 28 </a:t>
            </a:r>
            <a:r>
              <a:rPr lang="en-US" dirty="0" err="1"/>
              <a:t>pt</a:t>
            </a:r>
            <a:endParaRPr lang="en-US" dirty="0"/>
          </a:p>
        </p:txBody>
      </p:sp>
      <p:sp>
        <p:nvSpPr>
          <p:cNvPr id="3" name="Text Placeholder 2">
            <a:extLst>
              <a:ext uri="{FF2B5EF4-FFF2-40B4-BE49-F238E27FC236}">
                <a16:creationId xmlns:a16="http://schemas.microsoft.com/office/drawing/2014/main" id="{ABDFBC2D-E460-A241-9C49-5441A1348CB8}"/>
              </a:ext>
            </a:extLst>
          </p:cNvPr>
          <p:cNvSpPr>
            <a:spLocks noGrp="1"/>
          </p:cNvSpPr>
          <p:nvPr>
            <p:ph type="body" sz="quarter" idx="10" hasCustomPrompt="1"/>
          </p:nvPr>
        </p:nvSpPr>
        <p:spPr>
          <a:xfrm>
            <a:off x="7205134" y="2051051"/>
            <a:ext cx="4273188" cy="4091516"/>
          </a:xfrm>
        </p:spPr>
        <p:txBody>
          <a:bodyPr/>
          <a:lstStyle>
            <a:lvl1pPr marL="306910" indent="-306910">
              <a:spcBef>
                <a:spcPts val="0"/>
              </a:spcBef>
              <a:tabLst/>
              <a:defRPr sz="2667" spc="-13" baseline="0"/>
            </a:lvl1pPr>
            <a:lvl2pPr>
              <a:spcBef>
                <a:spcPts val="267"/>
              </a:spcBef>
              <a:defRPr sz="2667" spc="-13" baseline="0"/>
            </a:lvl2pPr>
            <a:lvl3pPr>
              <a:defRPr sz="2400" spc="-13" baseline="0"/>
            </a:lvl3pPr>
            <a:lvl4pPr marL="1911303" indent="-306910">
              <a:spcBef>
                <a:spcPts val="267"/>
              </a:spcBef>
              <a:tabLst/>
              <a:defRPr sz="2400" spc="-13" baseline="0"/>
            </a:lvl4pPr>
          </a:lstStyle>
          <a:p>
            <a:pPr lvl="0"/>
            <a:r>
              <a:rPr lang="en-US" dirty="0"/>
              <a:t>Click to add bullet text 20 </a:t>
            </a:r>
            <a:r>
              <a:rPr lang="en-US" dirty="0" err="1"/>
              <a:t>pt</a:t>
            </a:r>
            <a:endParaRPr lang="en-US" dirty="0"/>
          </a:p>
          <a:p>
            <a:pPr lvl="1"/>
            <a:r>
              <a:rPr lang="en-US" dirty="0"/>
              <a:t>Second level</a:t>
            </a:r>
          </a:p>
          <a:p>
            <a:pPr lvl="2"/>
            <a:r>
              <a:rPr lang="en-US" dirty="0"/>
              <a:t>Third level</a:t>
            </a:r>
          </a:p>
          <a:p>
            <a:pPr lvl="3"/>
            <a:r>
              <a:rPr lang="en-US" dirty="0"/>
              <a:t>Fourth level</a:t>
            </a:r>
          </a:p>
        </p:txBody>
      </p:sp>
      <p:sp>
        <p:nvSpPr>
          <p:cNvPr id="13" name="Slide Number Placeholder 7">
            <a:extLst>
              <a:ext uri="{FF2B5EF4-FFF2-40B4-BE49-F238E27FC236}">
                <a16:creationId xmlns:a16="http://schemas.microsoft.com/office/drawing/2014/main" id="{11055843-417F-2944-9277-0FCEC3E2FAB2}"/>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7" name="Content Placeholder 3">
            <a:extLst>
              <a:ext uri="{FF2B5EF4-FFF2-40B4-BE49-F238E27FC236}">
                <a16:creationId xmlns:a16="http://schemas.microsoft.com/office/drawing/2014/main" id="{A050E5AB-616F-984D-ABBC-350C963FCD32}"/>
              </a:ext>
            </a:extLst>
          </p:cNvPr>
          <p:cNvSpPr>
            <a:spLocks noGrp="1"/>
          </p:cNvSpPr>
          <p:nvPr>
            <p:ph sz="quarter" idx="11" hasCustomPrompt="1"/>
          </p:nvPr>
        </p:nvSpPr>
        <p:spPr>
          <a:xfrm>
            <a:off x="609601" y="365460"/>
            <a:ext cx="6401831" cy="5777107"/>
          </a:xfr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3200">
                <a:solidFill>
                  <a:schemeClr val="bg1">
                    <a:lumMod val="75000"/>
                  </a:schemeClr>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a:t>Click on Icon to add element</a:t>
            </a:r>
          </a:p>
          <a:p>
            <a:pPr lvl="0"/>
            <a:endParaRPr lang="en-US" dirty="0"/>
          </a:p>
        </p:txBody>
      </p:sp>
    </p:spTree>
    <p:extLst>
      <p:ext uri="{BB962C8B-B14F-4D97-AF65-F5344CB8AC3E}">
        <p14:creationId xmlns:p14="http://schemas.microsoft.com/office/powerpoint/2010/main" val="4293487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age Photo Logo – White">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E21BE1D2-3076-AD4A-9281-ECA963C20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10" name="Picture Placeholder 2">
            <a:extLst>
              <a:ext uri="{FF2B5EF4-FFF2-40B4-BE49-F238E27FC236}">
                <a16:creationId xmlns:a16="http://schemas.microsoft.com/office/drawing/2014/main" id="{F36B6981-A20D-CA4F-97FC-80FA71E16B7C}"/>
              </a:ext>
            </a:extLst>
          </p:cNvPr>
          <p:cNvSpPr>
            <a:spLocks noGrp="1"/>
          </p:cNvSpPr>
          <p:nvPr>
            <p:ph type="pic" idx="1" hasCustomPrompt="1"/>
          </p:nvPr>
        </p:nvSpPr>
        <p:spPr>
          <a:xfrm>
            <a:off x="321307" y="358588"/>
            <a:ext cx="11548533" cy="4328005"/>
          </a:xfrm>
        </p:spPr>
        <p:txBody>
          <a:bodyPr>
            <a:normAutofit/>
          </a:bodyPr>
          <a:lstStyle>
            <a:lvl1pPr marL="0" indent="0">
              <a:buNone/>
              <a:defRPr sz="3200">
                <a:solidFill>
                  <a:schemeClr val="bg1">
                    <a:lumMod val="75000"/>
                  </a:schemeClr>
                </a:solidFill>
              </a:defRPr>
            </a:lvl1pPr>
          </a:lstStyle>
          <a:p>
            <a:r>
              <a:rPr lang="en-US" dirty="0"/>
              <a:t>Click on Icon to add photo</a:t>
            </a:r>
          </a:p>
        </p:txBody>
      </p:sp>
      <p:sp>
        <p:nvSpPr>
          <p:cNvPr id="13" name="Slide Number Placeholder 7">
            <a:extLst>
              <a:ext uri="{FF2B5EF4-FFF2-40B4-BE49-F238E27FC236}">
                <a16:creationId xmlns:a16="http://schemas.microsoft.com/office/drawing/2014/main" id="{9330DB4E-31C3-654D-84D2-84EC9414743B}"/>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9" name="Title 1">
            <a:extLst>
              <a:ext uri="{FF2B5EF4-FFF2-40B4-BE49-F238E27FC236}">
                <a16:creationId xmlns:a16="http://schemas.microsoft.com/office/drawing/2014/main" id="{D92AA551-D09E-3D40-9F3B-C99E852A0D8E}"/>
              </a:ext>
            </a:extLst>
          </p:cNvPr>
          <p:cNvSpPr>
            <a:spLocks noGrp="1"/>
          </p:cNvSpPr>
          <p:nvPr>
            <p:ph type="title" hasCustomPrompt="1"/>
          </p:nvPr>
        </p:nvSpPr>
        <p:spPr>
          <a:xfrm>
            <a:off x="3539067" y="4800600"/>
            <a:ext cx="8382000" cy="566739"/>
          </a:xfrm>
        </p:spPr>
        <p:txBody>
          <a:bodyPr anchor="ctr">
            <a:noAutofit/>
          </a:bodyPr>
          <a:lstStyle>
            <a:lvl1pPr algn="l">
              <a:defRPr sz="4800" b="1" spc="-53" baseline="0">
                <a:solidFill>
                  <a:srgbClr val="EC1300"/>
                </a:solidFill>
              </a:defRPr>
            </a:lvl1pPr>
          </a:lstStyle>
          <a:p>
            <a:r>
              <a:rPr lang="en-US" dirty="0"/>
              <a:t>Add Section Page Title 36 </a:t>
            </a:r>
            <a:r>
              <a:rPr lang="en-US" dirty="0" err="1"/>
              <a:t>pt</a:t>
            </a:r>
            <a:endParaRPr lang="en-US" dirty="0"/>
          </a:p>
        </p:txBody>
      </p:sp>
      <p:sp>
        <p:nvSpPr>
          <p:cNvPr id="12" name="Text Placeholder 3">
            <a:extLst>
              <a:ext uri="{FF2B5EF4-FFF2-40B4-BE49-F238E27FC236}">
                <a16:creationId xmlns:a16="http://schemas.microsoft.com/office/drawing/2014/main" id="{6743DBF3-FA9C-3C4B-A173-B17381553231}"/>
              </a:ext>
            </a:extLst>
          </p:cNvPr>
          <p:cNvSpPr>
            <a:spLocks noGrp="1"/>
          </p:cNvSpPr>
          <p:nvPr>
            <p:ph type="body" sz="half" idx="2" hasCustomPrompt="1"/>
          </p:nvPr>
        </p:nvSpPr>
        <p:spPr>
          <a:xfrm>
            <a:off x="3539067" y="5367338"/>
            <a:ext cx="8382000" cy="804863"/>
          </a:xfrm>
        </p:spPr>
        <p:txBody>
          <a:bodyPr anchor="t">
            <a:normAutofit/>
          </a:bodyPr>
          <a:lstStyle>
            <a:lvl1pPr marL="0" indent="0">
              <a:buNone/>
              <a:defRPr sz="3200" spc="-13" baseline="0"/>
            </a:lvl1pPr>
          </a:lstStyle>
          <a:p>
            <a:r>
              <a:rPr lang="en-US" dirty="0"/>
              <a:t>Add Section Page Subtitle 24 </a:t>
            </a:r>
            <a:r>
              <a:rPr lang="en-US" dirty="0" err="1"/>
              <a:t>pt</a:t>
            </a:r>
            <a:endParaRPr lang="en-US" dirty="0"/>
          </a:p>
        </p:txBody>
      </p:sp>
    </p:spTree>
    <p:extLst>
      <p:ext uri="{BB962C8B-B14F-4D97-AF65-F5344CB8AC3E}">
        <p14:creationId xmlns:p14="http://schemas.microsoft.com/office/powerpoint/2010/main" val="18599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rvey">
    <p:spTree>
      <p:nvGrpSpPr>
        <p:cNvPr id="1" name=""/>
        <p:cNvGrpSpPr/>
        <p:nvPr/>
      </p:nvGrpSpPr>
      <p:grpSpPr>
        <a:xfrm>
          <a:off x="0" y="0"/>
          <a:ext cx="0" cy="0"/>
          <a:chOff x="0" y="0"/>
          <a:chExt cx="0" cy="0"/>
        </a:xfrm>
      </p:grpSpPr>
      <p:pic>
        <p:nvPicPr>
          <p:cNvPr id="7" name="Picture Placeholder 12" descr="A person wearing glasses and smiling at the camera&#10;&#10;Description automatically generated">
            <a:extLst>
              <a:ext uri="{FF2B5EF4-FFF2-40B4-BE49-F238E27FC236}">
                <a16:creationId xmlns:a16="http://schemas.microsoft.com/office/drawing/2014/main" id="{3209CD7E-5ED3-424C-817E-DB50895628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72534" y="612775"/>
            <a:ext cx="11548533" cy="4114800"/>
          </a:xfrm>
          <a:prstGeom prst="rect">
            <a:avLst/>
          </a:prstGeom>
        </p:spPr>
      </p:pic>
      <p:sp>
        <p:nvSpPr>
          <p:cNvPr id="10" name="Title 1">
            <a:extLst>
              <a:ext uri="{FF2B5EF4-FFF2-40B4-BE49-F238E27FC236}">
                <a16:creationId xmlns:a16="http://schemas.microsoft.com/office/drawing/2014/main" id="{596ABF35-4E63-6848-A4FD-81B18654628E}"/>
              </a:ext>
            </a:extLst>
          </p:cNvPr>
          <p:cNvSpPr txBox="1">
            <a:spLocks/>
          </p:cNvSpPr>
          <p:nvPr userDrawn="1"/>
        </p:nvSpPr>
        <p:spPr>
          <a:xfrm>
            <a:off x="3539067" y="2014563"/>
            <a:ext cx="6131337" cy="1981176"/>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2000" b="1" kern="1200">
                <a:solidFill>
                  <a:srgbClr val="EC1300"/>
                </a:solidFill>
                <a:latin typeface="Arial"/>
                <a:ea typeface="+mj-ea"/>
                <a:cs typeface="Arial"/>
              </a:defRPr>
            </a:lvl1pPr>
          </a:lstStyle>
          <a:p>
            <a:r>
              <a:rPr lang="en-US" sz="6000" dirty="0">
                <a:solidFill>
                  <a:schemeClr val="bg1"/>
                </a:solidFill>
              </a:rPr>
              <a:t>Survey</a:t>
            </a:r>
          </a:p>
        </p:txBody>
      </p:sp>
      <p:pic>
        <p:nvPicPr>
          <p:cNvPr id="12" name="Picture 11" descr="A picture containing drawing&#10;&#10;Description automatically generated">
            <a:extLst>
              <a:ext uri="{FF2B5EF4-FFF2-40B4-BE49-F238E27FC236}">
                <a16:creationId xmlns:a16="http://schemas.microsoft.com/office/drawing/2014/main" id="{6281127D-F81E-AE4C-80B2-5151A0C90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1" y="6320068"/>
            <a:ext cx="1764033" cy="362472"/>
          </a:xfrm>
          <a:prstGeom prst="rect">
            <a:avLst/>
          </a:prstGeom>
        </p:spPr>
      </p:pic>
      <p:sp>
        <p:nvSpPr>
          <p:cNvPr id="14" name="Slide Number Placeholder 7">
            <a:extLst>
              <a:ext uri="{FF2B5EF4-FFF2-40B4-BE49-F238E27FC236}">
                <a16:creationId xmlns:a16="http://schemas.microsoft.com/office/drawing/2014/main" id="{677A7C90-B538-3B4A-8D46-D8BAF7C4B901}"/>
              </a:ext>
            </a:extLst>
          </p:cNvPr>
          <p:cNvSpPr txBox="1">
            <a:spLocks/>
          </p:cNvSpPr>
          <p:nvPr userDrawn="1"/>
        </p:nvSpPr>
        <p:spPr>
          <a:xfrm>
            <a:off x="8940800" y="6320068"/>
            <a:ext cx="2844800" cy="365125"/>
          </a:xfrm>
          <a:prstGeom prst="rect">
            <a:avLst/>
          </a:prstGeom>
        </p:spPr>
        <p:txBody>
          <a:bodyPr vert="horz" lIns="121920" tIns="60960" rIns="121920" bIns="60960" rtlCol="0" anchor="ctr"/>
          <a:lstStyle>
            <a:defPPr>
              <a:defRPr lang="en-US"/>
            </a:defPPr>
            <a:lvl1pPr marL="0" indent="0" algn="r" defTabSz="457200" rtl="0" eaLnBrk="1" latinLnBrk="0" hangingPunct="1">
              <a:buFont typeface="Arial"/>
              <a:buNone/>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8EE48-FF1E-A440-BFD0-EB736DD00FF4}" type="slidenum">
              <a:rPr lang="en-US" sz="1200" smtClean="0">
                <a:solidFill>
                  <a:srgbClr val="EC1300"/>
                </a:solidFill>
              </a:rPr>
              <a:pPr/>
              <a:t>‹#›</a:t>
            </a:fld>
            <a:endParaRPr lang="en-US" sz="1200" dirty="0">
              <a:solidFill>
                <a:srgbClr val="EC1300"/>
              </a:solidFill>
            </a:endParaRPr>
          </a:p>
        </p:txBody>
      </p:sp>
      <p:sp>
        <p:nvSpPr>
          <p:cNvPr id="15" name="Title 1">
            <a:extLst>
              <a:ext uri="{FF2B5EF4-FFF2-40B4-BE49-F238E27FC236}">
                <a16:creationId xmlns:a16="http://schemas.microsoft.com/office/drawing/2014/main" id="{FE51402E-183B-D045-BDCB-EC84A61EE0E5}"/>
              </a:ext>
            </a:extLst>
          </p:cNvPr>
          <p:cNvSpPr txBox="1">
            <a:spLocks/>
          </p:cNvSpPr>
          <p:nvPr userDrawn="1"/>
        </p:nvSpPr>
        <p:spPr>
          <a:xfrm>
            <a:off x="3539067" y="4909540"/>
            <a:ext cx="8382000" cy="566739"/>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2000" b="1" kern="1200">
                <a:solidFill>
                  <a:srgbClr val="EC1300"/>
                </a:solidFill>
                <a:latin typeface="Arial"/>
                <a:ea typeface="+mj-ea"/>
                <a:cs typeface="Arial"/>
              </a:defRPr>
            </a:lvl1pPr>
          </a:lstStyle>
          <a:p>
            <a:r>
              <a:rPr lang="en-US" sz="2667" spc="-40" dirty="0">
                <a:solidFill>
                  <a:schemeClr val="tx2"/>
                </a:solidFill>
              </a:rPr>
              <a:t>We Welcome Your Feedback on Our Session</a:t>
            </a:r>
          </a:p>
        </p:txBody>
      </p:sp>
      <p:sp>
        <p:nvSpPr>
          <p:cNvPr id="3" name="Rectangle 2">
            <a:extLst>
              <a:ext uri="{FF2B5EF4-FFF2-40B4-BE49-F238E27FC236}">
                <a16:creationId xmlns:a16="http://schemas.microsoft.com/office/drawing/2014/main" id="{8D8AAEE9-5EE8-2F4C-92C1-C997069D866C}"/>
              </a:ext>
            </a:extLst>
          </p:cNvPr>
          <p:cNvSpPr/>
          <p:nvPr userDrawn="1"/>
        </p:nvSpPr>
        <p:spPr>
          <a:xfrm>
            <a:off x="3539067" y="5436727"/>
            <a:ext cx="3188693" cy="379656"/>
          </a:xfrm>
          <a:prstGeom prst="rect">
            <a:avLst/>
          </a:prstGeom>
        </p:spPr>
        <p:txBody>
          <a:bodyPr wrap="none">
            <a:spAutoFit/>
          </a:bodyPr>
          <a:lstStyle/>
          <a:p>
            <a:r>
              <a:rPr lang="en-US" sz="1867" dirty="0"/>
              <a:t>Please complete the survey!</a:t>
            </a:r>
          </a:p>
        </p:txBody>
      </p:sp>
    </p:spTree>
    <p:extLst>
      <p:ext uri="{BB962C8B-B14F-4D97-AF65-F5344CB8AC3E}">
        <p14:creationId xmlns:p14="http://schemas.microsoft.com/office/powerpoint/2010/main" val="196820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0" name="Google Shape;30;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414528" y="914400"/>
            <a:ext cx="11350752" cy="553934"/>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414528" y="1825625"/>
            <a:ext cx="10939272"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4" name="Google Shape;34;p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35" name="Google Shape;35;p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29"/>
          <p:cNvSpPr txBox="1">
            <a:spLocks noGrp="1"/>
          </p:cNvSpPr>
          <p:nvPr>
            <p:ph type="sldNum" idx="12"/>
          </p:nvPr>
        </p:nvSpPr>
        <p:spPr>
          <a:xfrm>
            <a:off x="323088" y="6428868"/>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107" b="1">
                <a:solidFill>
                  <a:schemeClr val="accent5"/>
                </a:solidFill>
                <a:latin typeface="Source Sans Pro"/>
                <a:ea typeface="Source Sans Pro"/>
                <a:cs typeface="Source Sans Pro"/>
                <a:sym typeface="Source Sans Pro"/>
              </a:defRPr>
            </a:lvl1pPr>
            <a:lvl2pPr marL="0" lvl="1" indent="0" algn="l">
              <a:spcBef>
                <a:spcPts val="0"/>
              </a:spcBef>
              <a:buNone/>
              <a:defRPr sz="1107" b="1">
                <a:solidFill>
                  <a:schemeClr val="accent5"/>
                </a:solidFill>
                <a:latin typeface="Source Sans Pro"/>
                <a:ea typeface="Source Sans Pro"/>
                <a:cs typeface="Source Sans Pro"/>
                <a:sym typeface="Source Sans Pro"/>
              </a:defRPr>
            </a:lvl2pPr>
            <a:lvl3pPr marL="0" lvl="2" indent="0" algn="l">
              <a:spcBef>
                <a:spcPts val="0"/>
              </a:spcBef>
              <a:buNone/>
              <a:defRPr sz="1107" b="1">
                <a:solidFill>
                  <a:schemeClr val="accent5"/>
                </a:solidFill>
                <a:latin typeface="Source Sans Pro"/>
                <a:ea typeface="Source Sans Pro"/>
                <a:cs typeface="Source Sans Pro"/>
                <a:sym typeface="Source Sans Pro"/>
              </a:defRPr>
            </a:lvl3pPr>
            <a:lvl4pPr marL="0" lvl="3" indent="0" algn="l">
              <a:spcBef>
                <a:spcPts val="0"/>
              </a:spcBef>
              <a:buNone/>
              <a:defRPr sz="1107" b="1">
                <a:solidFill>
                  <a:schemeClr val="accent5"/>
                </a:solidFill>
                <a:latin typeface="Source Sans Pro"/>
                <a:ea typeface="Source Sans Pro"/>
                <a:cs typeface="Source Sans Pro"/>
                <a:sym typeface="Source Sans Pro"/>
              </a:defRPr>
            </a:lvl4pPr>
            <a:lvl5pPr marL="0" lvl="4" indent="0" algn="l">
              <a:spcBef>
                <a:spcPts val="0"/>
              </a:spcBef>
              <a:buNone/>
              <a:defRPr sz="1107" b="1">
                <a:solidFill>
                  <a:schemeClr val="accent5"/>
                </a:solidFill>
                <a:latin typeface="Source Sans Pro"/>
                <a:ea typeface="Source Sans Pro"/>
                <a:cs typeface="Source Sans Pro"/>
                <a:sym typeface="Source Sans Pro"/>
              </a:defRPr>
            </a:lvl5pPr>
            <a:lvl6pPr marL="0" lvl="5" indent="0" algn="l">
              <a:spcBef>
                <a:spcPts val="0"/>
              </a:spcBef>
              <a:buNone/>
              <a:defRPr sz="1107" b="1">
                <a:solidFill>
                  <a:schemeClr val="accent5"/>
                </a:solidFill>
                <a:latin typeface="Source Sans Pro"/>
                <a:ea typeface="Source Sans Pro"/>
                <a:cs typeface="Source Sans Pro"/>
                <a:sym typeface="Source Sans Pro"/>
              </a:defRPr>
            </a:lvl6pPr>
            <a:lvl7pPr marL="0" lvl="6" indent="0" algn="l">
              <a:spcBef>
                <a:spcPts val="0"/>
              </a:spcBef>
              <a:buNone/>
              <a:defRPr sz="1107" b="1">
                <a:solidFill>
                  <a:schemeClr val="accent5"/>
                </a:solidFill>
                <a:latin typeface="Source Sans Pro"/>
                <a:ea typeface="Source Sans Pro"/>
                <a:cs typeface="Source Sans Pro"/>
                <a:sym typeface="Source Sans Pro"/>
              </a:defRPr>
            </a:lvl7pPr>
            <a:lvl8pPr marL="0" lvl="7" indent="0" algn="l">
              <a:spcBef>
                <a:spcPts val="0"/>
              </a:spcBef>
              <a:buNone/>
              <a:defRPr sz="1107" b="1">
                <a:solidFill>
                  <a:schemeClr val="accent5"/>
                </a:solidFill>
                <a:latin typeface="Source Sans Pro"/>
                <a:ea typeface="Source Sans Pro"/>
                <a:cs typeface="Source Sans Pro"/>
                <a:sym typeface="Source Sans Pro"/>
              </a:defRPr>
            </a:lvl8pPr>
            <a:lvl9pPr marL="0" lvl="8" indent="0" algn="l">
              <a:spcBef>
                <a:spcPts val="0"/>
              </a:spcBef>
              <a:buNone/>
              <a:defRPr sz="1107" b="1">
                <a:solidFill>
                  <a:schemeClr val="accent5"/>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r>
              <a:rPr lang="en-US" dirty="0">
                <a:solidFill>
                  <a:srgbClr val="888888"/>
                </a:solidFill>
              </a:rPr>
              <a:t>  </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57"/>
          <p:cNvSpPr txBox="1">
            <a:spLocks noGrp="1"/>
          </p:cNvSpPr>
          <p:nvPr>
            <p:ph type="title"/>
          </p:nvPr>
        </p:nvSpPr>
        <p:spPr>
          <a:xfrm>
            <a:off x="831851" y="3639147"/>
            <a:ext cx="10515600" cy="923330"/>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chemeClr val="dk1"/>
              </a:buClr>
              <a:buSzPts val="6000"/>
              <a:buFont typeface="Source Sans Pr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7"/>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5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1" name="Google Shape;41;p5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57"/>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59"/>
          <p:cNvSpPr txBox="1">
            <a:spLocks noGrp="1"/>
          </p:cNvSpPr>
          <p:nvPr>
            <p:ph type="title"/>
          </p:nvPr>
        </p:nvSpPr>
        <p:spPr>
          <a:xfrm>
            <a:off x="839788" y="365125"/>
            <a:ext cx="10515600" cy="553934"/>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5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5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5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7" name="Google Shape;57;p5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8" name="Google Shape;58;p59"/>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61"/>
          <p:cNvSpPr txBox="1">
            <a:spLocks noGrp="1"/>
          </p:cNvSpPr>
          <p:nvPr>
            <p:ph type="title"/>
          </p:nvPr>
        </p:nvSpPr>
        <p:spPr>
          <a:xfrm>
            <a:off x="839788" y="1078671"/>
            <a:ext cx="3932237" cy="978729"/>
          </a:xfrm>
          <a:prstGeom prst="rect">
            <a:avLst/>
          </a:prstGeom>
          <a:noFill/>
          <a:ln>
            <a:noFill/>
          </a:ln>
        </p:spPr>
        <p:txBody>
          <a:bodyPr spcFirstLastPara="1" wrap="square" lIns="91425" tIns="45700" rIns="91425" bIns="45700" anchor="b" anchorCtr="0">
            <a:spAutoFit/>
          </a:bodyPr>
          <a:lstStyle>
            <a:lvl1pPr lvl="0" algn="l">
              <a:lnSpc>
                <a:spcPct val="90000"/>
              </a:lnSpc>
              <a:spcBef>
                <a:spcPts val="0"/>
              </a:spcBef>
              <a:spcAft>
                <a:spcPts val="0"/>
              </a:spcAft>
              <a:buClr>
                <a:schemeClr val="dk1"/>
              </a:buClr>
              <a:buSzPts val="3200"/>
              <a:buFont typeface="Source Sans Pr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61"/>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6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69" name="Google Shape;69;p6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61"/>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62"/>
          <p:cNvSpPr txBox="1">
            <a:spLocks noGrp="1"/>
          </p:cNvSpPr>
          <p:nvPr>
            <p:ph type="title"/>
          </p:nvPr>
        </p:nvSpPr>
        <p:spPr>
          <a:xfrm>
            <a:off x="414528" y="914400"/>
            <a:ext cx="11350752" cy="553934"/>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2"/>
          <p:cNvSpPr txBox="1">
            <a:spLocks noGrp="1"/>
          </p:cNvSpPr>
          <p:nvPr>
            <p:ph type="body" idx="1"/>
          </p:nvPr>
        </p:nvSpPr>
        <p:spPr>
          <a:xfrm rot="5400000">
            <a:off x="3708495" y="-1468341"/>
            <a:ext cx="4351339" cy="109392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75" name="Google Shape;75;p6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62"/>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63"/>
          <p:cNvSpPr txBox="1">
            <a:spLocks noGrp="1"/>
          </p:cNvSpPr>
          <p:nvPr>
            <p:ph type="title"/>
          </p:nvPr>
        </p:nvSpPr>
        <p:spPr>
          <a:xfrm rot="5400000">
            <a:off x="8118336" y="2941500"/>
            <a:ext cx="5811839" cy="65909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63"/>
          <p:cNvSpPr txBox="1">
            <a:spLocks noGrp="1"/>
          </p:cNvSpPr>
          <p:nvPr>
            <p:ph type="body" idx="1"/>
          </p:nvPr>
        </p:nvSpPr>
        <p:spPr>
          <a:xfrm rot="5400000">
            <a:off x="1799431" y="-596104"/>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1" name="Google Shape;81;p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63"/>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14528" y="914400"/>
            <a:ext cx="11350752" cy="553934"/>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dk1"/>
              </a:buClr>
              <a:buSzPts val="3333"/>
              <a:buFont typeface="Source Sans Pro"/>
              <a:buNone/>
              <a:defRPr sz="3333" b="1"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414528" y="1825625"/>
            <a:ext cx="10939272" cy="4351339"/>
          </a:xfrm>
          <a:prstGeom prst="rect">
            <a:avLst/>
          </a:prstGeom>
          <a:noFill/>
          <a:ln>
            <a:noFill/>
          </a:ln>
        </p:spPr>
        <p:txBody>
          <a:bodyPr spcFirstLastPara="1" wrap="square" lIns="91425" tIns="45700" rIns="91425" bIns="45700" anchor="t" anchorCtr="0">
            <a:normAutofit/>
          </a:bodyPr>
          <a:lstStyle>
            <a:lvl1pPr marL="457200" marR="0" lvl="0" indent="-364045" algn="l" rtl="0">
              <a:lnSpc>
                <a:spcPct val="90000"/>
              </a:lnSpc>
              <a:spcBef>
                <a:spcPts val="1000"/>
              </a:spcBef>
              <a:spcAft>
                <a:spcPts val="0"/>
              </a:spcAft>
              <a:buClr>
                <a:schemeClr val="accent1"/>
              </a:buClr>
              <a:buSzPts val="2133"/>
              <a:buFont typeface="Arial"/>
              <a:buChar char="•"/>
              <a:defRPr sz="2133" b="0" i="0" u="none" strike="noStrike" cap="none">
                <a:solidFill>
                  <a:schemeClr val="dk1"/>
                </a:solidFill>
                <a:latin typeface="Source Sans Pro"/>
                <a:ea typeface="Source Sans Pro"/>
                <a:cs typeface="Source Sans Pro"/>
                <a:sym typeface="Source Sans Pro"/>
              </a:defRPr>
            </a:lvl1pPr>
            <a:lvl2pPr marL="914400" marR="0" lvl="1" indent="-347154" algn="l" rtl="0">
              <a:lnSpc>
                <a:spcPct val="90000"/>
              </a:lnSpc>
              <a:spcBef>
                <a:spcPts val="500"/>
              </a:spcBef>
              <a:spcAft>
                <a:spcPts val="0"/>
              </a:spcAft>
              <a:buClr>
                <a:schemeClr val="accent1"/>
              </a:buClr>
              <a:buSzPts val="1867"/>
              <a:buFont typeface="Arial"/>
              <a:buChar char="•"/>
              <a:defRPr sz="1867" b="0" i="0" u="none" strike="noStrike" cap="none">
                <a:solidFill>
                  <a:schemeClr val="dk1"/>
                </a:solidFill>
                <a:latin typeface="Source Sans Pro"/>
                <a:ea typeface="Source Sans Pro"/>
                <a:cs typeface="Source Sans Pro"/>
                <a:sym typeface="Source Sans Pro"/>
              </a:defRPr>
            </a:lvl2pPr>
            <a:lvl3pPr marL="1371600" marR="0" lvl="2" indent="-330200"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1"/>
          <p:cNvSpPr txBox="1">
            <a:spLocks noGrp="1"/>
          </p:cNvSpPr>
          <p:nvPr>
            <p:ph type="sldNum" idx="12"/>
          </p:nvPr>
        </p:nvSpPr>
        <p:spPr>
          <a:xfrm>
            <a:off x="414528" y="6364224"/>
            <a:ext cx="4876800" cy="292608"/>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7" b="1" i="0" u="none" strike="noStrike" cap="none">
                <a:solidFill>
                  <a:schemeClr val="accent5"/>
                </a:solidFill>
                <a:latin typeface="Source Sans Pro"/>
                <a:ea typeface="Source Sans Pro"/>
                <a:cs typeface="Source Sans Pro"/>
                <a:sym typeface="Source Sans Pro"/>
              </a:defRPr>
            </a:lvl1pPr>
            <a:lvl2pPr marL="0" marR="0" lvl="1" indent="0" algn="l" rtl="0">
              <a:spcBef>
                <a:spcPts val="0"/>
              </a:spcBef>
              <a:buNone/>
              <a:defRPr sz="1107" b="1" i="0" u="none" strike="noStrike" cap="none">
                <a:solidFill>
                  <a:schemeClr val="accent5"/>
                </a:solidFill>
                <a:latin typeface="Source Sans Pro"/>
                <a:ea typeface="Source Sans Pro"/>
                <a:cs typeface="Source Sans Pro"/>
                <a:sym typeface="Source Sans Pro"/>
              </a:defRPr>
            </a:lvl2pPr>
            <a:lvl3pPr marL="0" marR="0" lvl="2" indent="0" algn="l" rtl="0">
              <a:spcBef>
                <a:spcPts val="0"/>
              </a:spcBef>
              <a:buNone/>
              <a:defRPr sz="1107" b="1" i="0" u="none" strike="noStrike" cap="none">
                <a:solidFill>
                  <a:schemeClr val="accent5"/>
                </a:solidFill>
                <a:latin typeface="Source Sans Pro"/>
                <a:ea typeface="Source Sans Pro"/>
                <a:cs typeface="Source Sans Pro"/>
                <a:sym typeface="Source Sans Pro"/>
              </a:defRPr>
            </a:lvl3pPr>
            <a:lvl4pPr marL="0" marR="0" lvl="3" indent="0" algn="l" rtl="0">
              <a:spcBef>
                <a:spcPts val="0"/>
              </a:spcBef>
              <a:buNone/>
              <a:defRPr sz="1107" b="1" i="0" u="none" strike="noStrike" cap="none">
                <a:solidFill>
                  <a:schemeClr val="accent5"/>
                </a:solidFill>
                <a:latin typeface="Source Sans Pro"/>
                <a:ea typeface="Source Sans Pro"/>
                <a:cs typeface="Source Sans Pro"/>
                <a:sym typeface="Source Sans Pro"/>
              </a:defRPr>
            </a:lvl4pPr>
            <a:lvl5pPr marL="0" marR="0" lvl="4" indent="0" algn="l" rtl="0">
              <a:spcBef>
                <a:spcPts val="0"/>
              </a:spcBef>
              <a:buNone/>
              <a:defRPr sz="1107" b="1" i="0" u="none" strike="noStrike" cap="none">
                <a:solidFill>
                  <a:schemeClr val="accent5"/>
                </a:solidFill>
                <a:latin typeface="Source Sans Pro"/>
                <a:ea typeface="Source Sans Pro"/>
                <a:cs typeface="Source Sans Pro"/>
                <a:sym typeface="Source Sans Pro"/>
              </a:defRPr>
            </a:lvl5pPr>
            <a:lvl6pPr marL="0" marR="0" lvl="5" indent="0" algn="l" rtl="0">
              <a:spcBef>
                <a:spcPts val="0"/>
              </a:spcBef>
              <a:buNone/>
              <a:defRPr sz="1107" b="1" i="0" u="none" strike="noStrike" cap="none">
                <a:solidFill>
                  <a:schemeClr val="accent5"/>
                </a:solidFill>
                <a:latin typeface="Source Sans Pro"/>
                <a:ea typeface="Source Sans Pro"/>
                <a:cs typeface="Source Sans Pro"/>
                <a:sym typeface="Source Sans Pro"/>
              </a:defRPr>
            </a:lvl6pPr>
            <a:lvl7pPr marL="0" marR="0" lvl="6" indent="0" algn="l" rtl="0">
              <a:spcBef>
                <a:spcPts val="0"/>
              </a:spcBef>
              <a:buNone/>
              <a:defRPr sz="1107" b="1" i="0" u="none" strike="noStrike" cap="none">
                <a:solidFill>
                  <a:schemeClr val="accent5"/>
                </a:solidFill>
                <a:latin typeface="Source Sans Pro"/>
                <a:ea typeface="Source Sans Pro"/>
                <a:cs typeface="Source Sans Pro"/>
                <a:sym typeface="Source Sans Pro"/>
              </a:defRPr>
            </a:lvl7pPr>
            <a:lvl8pPr marL="0" marR="0" lvl="7" indent="0" algn="l" rtl="0">
              <a:spcBef>
                <a:spcPts val="0"/>
              </a:spcBef>
              <a:buNone/>
              <a:defRPr sz="1107" b="1" i="0" u="none" strike="noStrike" cap="none">
                <a:solidFill>
                  <a:schemeClr val="accent5"/>
                </a:solidFill>
                <a:latin typeface="Source Sans Pro"/>
                <a:ea typeface="Source Sans Pro"/>
                <a:cs typeface="Source Sans Pro"/>
                <a:sym typeface="Source Sans Pro"/>
              </a:defRPr>
            </a:lvl8pPr>
            <a:lvl9pPr marL="0" marR="0" lvl="8" indent="0" algn="l" rtl="0">
              <a:spcBef>
                <a:spcPts val="0"/>
              </a:spcBef>
              <a:buNone/>
              <a:defRPr sz="1107" b="1" i="0" u="none" strike="noStrike" cap="none">
                <a:solidFill>
                  <a:schemeClr val="accent5"/>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US"/>
              <a:t>‹#›</a:t>
            </a:fld>
            <a:r>
              <a:rPr lang="en-US" dirty="0">
                <a:solidFill>
                  <a:srgbClr val="888888"/>
                </a:solidFill>
              </a:rPr>
              <a:t>    </a:t>
            </a:r>
            <a:r>
              <a:rPr lang="en-US" dirty="0">
                <a:solidFill>
                  <a:schemeClr val="dk1"/>
                </a:solidFill>
              </a:rPr>
              <a:t>AARP</a:t>
            </a:r>
            <a:r>
              <a:rPr lang="en-US" dirty="0">
                <a:solidFill>
                  <a:srgbClr val="888888"/>
                </a:solidFill>
              </a:rPr>
              <a:t> </a:t>
            </a:r>
            <a:r>
              <a:rPr lang="en-US" dirty="0">
                <a:solidFill>
                  <a:schemeClr val="dk2"/>
                </a:solidFill>
              </a:rPr>
              <a:t> </a:t>
            </a:r>
            <a:r>
              <a:rPr lang="en-US" dirty="0">
                <a:solidFill>
                  <a:schemeClr val="accent1"/>
                </a:solidFill>
              </a:rPr>
              <a:t>/</a:t>
            </a:r>
            <a:r>
              <a:rPr lang="en-US" dirty="0">
                <a:solidFill>
                  <a:schemeClr val="dk2"/>
                </a:solidFill>
              </a:rPr>
              <a:t>  </a:t>
            </a:r>
            <a:r>
              <a:rPr lang="en-US" dirty="0">
                <a:solidFill>
                  <a:schemeClr val="dk1"/>
                </a:solidFill>
              </a:rPr>
              <a:t>Partnership Discussion</a:t>
            </a:r>
            <a:endParaRPr sz="1400" b="0"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 id="2147483659" r:id="rId9"/>
    <p:sldLayoutId id="2147483741" r:id="rId10"/>
    <p:sldLayoutId id="2147483725" r:id="rId11"/>
    <p:sldLayoutId id="214748372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844800" y="6351819"/>
            <a:ext cx="7857067" cy="365125"/>
          </a:xfrm>
          <a:prstGeom prst="rect">
            <a:avLst/>
          </a:prstGeom>
        </p:spPr>
        <p:txBody>
          <a:bodyPr vert="horz" lIns="91440" tIns="45720" rIns="91440" bIns="45720" rtlCol="0" anchor="ctr"/>
          <a:lstStyle>
            <a:lvl1pPr algn="l">
              <a:defRPr sz="1067">
                <a:solidFill>
                  <a:schemeClr val="tx1">
                    <a:tint val="75000"/>
                  </a:schemeClr>
                </a:solidFill>
              </a:defRPr>
            </a:lvl1pPr>
          </a:lstStyle>
          <a:p>
            <a:endParaRPr lang="en-US" dirty="0"/>
          </a:p>
        </p:txBody>
      </p:sp>
      <p:sp>
        <p:nvSpPr>
          <p:cNvPr id="8" name="Slide Number Placeholder 7"/>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marL="0" indent="0" algn="r">
              <a:buFont typeface="Arial"/>
              <a:buNone/>
              <a:defRPr sz="1200">
                <a:solidFill>
                  <a:schemeClr val="tx1">
                    <a:tint val="75000"/>
                  </a:schemeClr>
                </a:solidFill>
              </a:defRPr>
            </a:lvl1pPr>
          </a:lstStyle>
          <a:p>
            <a:fld id="{F228EE48-FF1E-A440-BFD0-EB736DD00FF4}" type="slidenum">
              <a:rPr lang="en-US" smtClean="0"/>
              <a:pPr/>
              <a:t>‹#›</a:t>
            </a:fld>
            <a:endParaRPr lang="en-US" dirty="0"/>
          </a:p>
        </p:txBody>
      </p:sp>
    </p:spTree>
    <p:extLst>
      <p:ext uri="{BB962C8B-B14F-4D97-AF65-F5344CB8AC3E}">
        <p14:creationId xmlns:p14="http://schemas.microsoft.com/office/powerpoint/2010/main" val="262216492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hdr="0" ftr="0" dt="0"/>
  <p:txStyles>
    <p:titleStyle>
      <a:lvl1pPr algn="ctr" defTabSz="609585" rtl="0" eaLnBrk="1" latinLnBrk="0" hangingPunct="1">
        <a:spcBef>
          <a:spcPct val="0"/>
        </a:spcBef>
        <a:buNone/>
        <a:defRPr sz="5867" kern="1200">
          <a:solidFill>
            <a:schemeClr val="tx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Calibri" panose="020F0502020204030204" pitchFamily="34" charset="0"/>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Calibri" panose="020F0502020204030204" pitchFamily="34" charset="0"/>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Calibri" panose="020F0502020204030204" pitchFamily="34" charset="0"/>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Calibri" panose="020F0502020204030204" pitchFamily="34" charset="0"/>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5.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hyperlink" Target="https://earthlytaste.com/discover-the-best-vegan-grocery-stores-in-the-uk-for-plant-based-living/" TargetMode="Externa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5"/>
        <p:cNvGrpSpPr/>
        <p:nvPr/>
      </p:nvGrpSpPr>
      <p:grpSpPr>
        <a:xfrm>
          <a:off x="0" y="0"/>
          <a:ext cx="0" cy="0"/>
          <a:chOff x="0" y="0"/>
          <a:chExt cx="0" cy="0"/>
        </a:xfrm>
      </p:grpSpPr>
      <p:sp>
        <p:nvSpPr>
          <p:cNvPr id="3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5" name="Rectangle 3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306" name="Google Shape;306;p1" descr="AARP Resources for Caregivers and their Families"/>
          <p:cNvPicPr preferRelativeResize="0"/>
          <p:nvPr/>
        </p:nvPicPr>
        <p:blipFill rotWithShape="1">
          <a:blip r:embed="rId3">
            <a:alphaModFix/>
            <a:extLst>
              <a:ext uri="{28A0092B-C50C-407E-A947-70E740481C1C}">
                <a14:useLocalDpi xmlns:a14="http://schemas.microsoft.com/office/drawing/2010/main"/>
              </a:ext>
            </a:extLst>
          </a:blip>
          <a:srcRect b="-114"/>
          <a:stretch/>
        </p:blipFill>
        <p:spPr>
          <a:xfrm flipH="1">
            <a:off x="5621130" y="643467"/>
            <a:ext cx="5210274" cy="5391943"/>
          </a:xfrm>
          <a:prstGeom prst="rect">
            <a:avLst/>
          </a:prstGeom>
          <a:noFill/>
          <a:ln>
            <a:noFill/>
          </a:ln>
        </p:spPr>
      </p:pic>
      <p:sp>
        <p:nvSpPr>
          <p:cNvPr id="7" name="TextBox 6">
            <a:extLst>
              <a:ext uri="{FF2B5EF4-FFF2-40B4-BE49-F238E27FC236}">
                <a16:creationId xmlns:a16="http://schemas.microsoft.com/office/drawing/2014/main" id="{76CD6E41-EEA7-1D44-6C48-47E78445B097}"/>
              </a:ext>
            </a:extLst>
          </p:cNvPr>
          <p:cNvSpPr txBox="1"/>
          <p:nvPr/>
        </p:nvSpPr>
        <p:spPr>
          <a:xfrm>
            <a:off x="749500" y="2272510"/>
            <a:ext cx="4837926" cy="2554545"/>
          </a:xfrm>
          <a:prstGeom prst="rect">
            <a:avLst/>
          </a:prstGeom>
          <a:noFill/>
        </p:spPr>
        <p:txBody>
          <a:bodyPr wrap="square" rtlCol="0">
            <a:spAutoFit/>
          </a:bodyPr>
          <a:lstStyle/>
          <a:p>
            <a:pPr>
              <a:spcAft>
                <a:spcPts val="414"/>
              </a:spcAft>
            </a:pPr>
            <a:r>
              <a:rPr lang="en-US" sz="3200" b="1" u="none" strike="noStrike" cap="none" dirty="0">
                <a:solidFill>
                  <a:schemeClr val="accent4"/>
                </a:solidFill>
                <a:latin typeface="Source Sans Pro" panose="020B0503030403020204" pitchFamily="34" charset="0"/>
                <a:ea typeface="Source Sans Pro" panose="020B0503030403020204" pitchFamily="34" charset="0"/>
                <a:sym typeface="Arial"/>
              </a:rPr>
              <a:t>Harnessing the Economic Power of Family Caregivers &amp; Older Adults: </a:t>
            </a:r>
            <a:r>
              <a:rPr lang="en-US" sz="3200" u="none" strike="noStrike" cap="none" dirty="0">
                <a:solidFill>
                  <a:schemeClr val="accent4"/>
                </a:solidFill>
                <a:latin typeface="Source Sans Pro" panose="020B0503030403020204" pitchFamily="34" charset="0"/>
                <a:ea typeface="Source Sans Pro" panose="020B0503030403020204" pitchFamily="34" charset="0"/>
                <a:sym typeface="Arial"/>
              </a:rPr>
              <a:t>Opportunities for Retailers and CPGs</a:t>
            </a:r>
            <a:endParaRPr lang="en-US" sz="5400" dirty="0">
              <a:solidFill>
                <a:schemeClr val="accent4"/>
              </a:solidFill>
              <a:latin typeface="Source Sans Pro" panose="020B0503030403020204" pitchFamily="34" charset="0"/>
              <a:ea typeface="Source Sans Pro" panose="020B0503030403020204" pitchFamily="34" charset="0"/>
            </a:endParaRPr>
          </a:p>
        </p:txBody>
      </p:sp>
      <p:pic>
        <p:nvPicPr>
          <p:cNvPr id="10" name="Picture 9" descr="A red and black logo&#10;&#10;Description automatically generated">
            <a:extLst>
              <a:ext uri="{FF2B5EF4-FFF2-40B4-BE49-F238E27FC236}">
                <a16:creationId xmlns:a16="http://schemas.microsoft.com/office/drawing/2014/main" id="{06755412-C972-12E9-ABBF-CC67B5A04823}"/>
              </a:ext>
            </a:extLst>
          </p:cNvPr>
          <p:cNvPicPr>
            <a:picLocks noChangeAspect="1"/>
          </p:cNvPicPr>
          <p:nvPr/>
        </p:nvPicPr>
        <p:blipFill>
          <a:blip r:embed="rId4"/>
          <a:stretch>
            <a:fillRect/>
          </a:stretch>
        </p:blipFill>
        <p:spPr>
          <a:xfrm>
            <a:off x="860613" y="5240496"/>
            <a:ext cx="1811482" cy="372223"/>
          </a:xfrm>
          <a:prstGeom prst="rect">
            <a:avLst/>
          </a:prstGeom>
        </p:spPr>
      </p:pic>
      <p:sp>
        <p:nvSpPr>
          <p:cNvPr id="17" name="Rectangle 16">
            <a:extLst>
              <a:ext uri="{FF2B5EF4-FFF2-40B4-BE49-F238E27FC236}">
                <a16:creationId xmlns:a16="http://schemas.microsoft.com/office/drawing/2014/main" id="{B5E65E3F-40B6-2EC2-EF1A-B73853F58438}"/>
              </a:ext>
            </a:extLst>
          </p:cNvPr>
          <p:cNvSpPr/>
          <p:nvPr/>
        </p:nvSpPr>
        <p:spPr>
          <a:xfrm>
            <a:off x="860613" y="1071563"/>
            <a:ext cx="4760517" cy="81438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Source Sans Pro" panose="020B0503030403020204" pitchFamily="34" charset="0"/>
                <a:ea typeface="Source Sans Pro" panose="020B0503030403020204" pitchFamily="34" charset="0"/>
              </a:rPr>
              <a:t>Total Store Expo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ith long black hair and a red background&#10;&#10;AI-generated content may be incorrect.">
            <a:extLst>
              <a:ext uri="{FF2B5EF4-FFF2-40B4-BE49-F238E27FC236}">
                <a16:creationId xmlns:a16="http://schemas.microsoft.com/office/drawing/2014/main" id="{DCAE8F83-72A1-AF3F-C3E3-2293622CE564}"/>
              </a:ext>
            </a:extLst>
          </p:cNvPr>
          <p:cNvPicPr>
            <a:picLocks noChangeAspect="1"/>
          </p:cNvPicPr>
          <p:nvPr/>
        </p:nvPicPr>
        <p:blipFill>
          <a:blip r:embed="rId3"/>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D2EE66F-89B2-5E82-F884-AED601700D65}"/>
              </a:ext>
            </a:extLst>
          </p:cNvPr>
          <p:cNvSpPr txBox="1"/>
          <p:nvPr/>
        </p:nvSpPr>
        <p:spPr>
          <a:xfrm>
            <a:off x="3614739" y="1443841"/>
            <a:ext cx="8577262" cy="3970318"/>
          </a:xfrm>
          <a:prstGeom prst="rect">
            <a:avLst/>
          </a:prstGeom>
          <a:noFill/>
        </p:spPr>
        <p:txBody>
          <a:bodyPr wrap="square">
            <a:spAutoFit/>
          </a:bodyPr>
          <a:lstStyle/>
          <a:p>
            <a:pPr algn="l" rtl="0" fontAlgn="base"/>
            <a:r>
              <a:rPr lang="en-US" sz="3600" i="0" strike="noStrike" dirty="0">
                <a:solidFill>
                  <a:schemeClr val="bg1"/>
                </a:solidFill>
                <a:effectLst/>
                <a:latin typeface="Source Sans Pro" panose="020B0503030403020204" pitchFamily="34" charset="0"/>
                <a:ea typeface="Source Sans Pro" panose="020B0503030403020204" pitchFamily="34" charset="0"/>
              </a:rPr>
              <a:t>1 in 3 </a:t>
            </a:r>
            <a:r>
              <a:rPr lang="en-US" sz="3600" b="1" i="0" strike="noStrike" dirty="0">
                <a:solidFill>
                  <a:schemeClr val="bg1"/>
                </a:solidFill>
                <a:effectLst/>
                <a:latin typeface="Source Sans Pro" panose="020B0503030403020204" pitchFamily="34" charset="0"/>
                <a:ea typeface="Source Sans Pro" panose="020B0503030403020204" pitchFamily="34" charset="0"/>
              </a:rPr>
              <a:t>family caregivers </a:t>
            </a:r>
            <a:r>
              <a:rPr lang="en-US" sz="3600" i="0" strike="noStrike" dirty="0">
                <a:solidFill>
                  <a:schemeClr val="bg1"/>
                </a:solidFill>
                <a:effectLst/>
                <a:latin typeface="Source Sans Pro" panose="020B0503030403020204" pitchFamily="34" charset="0"/>
                <a:ea typeface="Source Sans Pro" panose="020B0503030403020204" pitchFamily="34" charset="0"/>
              </a:rPr>
              <a:t>are under age 50</a:t>
            </a:r>
            <a:endParaRPr lang="en-US" sz="3600" dirty="0">
              <a:solidFill>
                <a:schemeClr val="bg1"/>
              </a:solidFill>
              <a:latin typeface="Source Sans Pro" panose="020B0503030403020204" pitchFamily="34" charset="0"/>
              <a:ea typeface="Source Sans Pro" panose="020B0503030403020204" pitchFamily="34" charset="0"/>
            </a:endParaRPr>
          </a:p>
          <a:p>
            <a:pPr algn="l" rtl="0" fontAlgn="base"/>
            <a:endParaRPr lang="en-US" sz="3600" i="0" strike="noStrike" dirty="0">
              <a:solidFill>
                <a:schemeClr val="bg1"/>
              </a:solidFill>
              <a:effectLst/>
              <a:latin typeface="Source Sans Pro" panose="020B0503030403020204" pitchFamily="34" charset="0"/>
              <a:ea typeface="Source Sans Pro" panose="020B0503030403020204" pitchFamily="34" charset="0"/>
            </a:endParaRPr>
          </a:p>
          <a:p>
            <a:pPr algn="l" rtl="0" fontAlgn="base"/>
            <a:r>
              <a:rPr lang="en-US" sz="3600" i="0" strike="noStrike" dirty="0">
                <a:solidFill>
                  <a:schemeClr val="bg1"/>
                </a:solidFill>
                <a:effectLst/>
                <a:latin typeface="Source Sans Pro" panose="020B0503030403020204" pitchFamily="34" charset="0"/>
                <a:ea typeface="Source Sans Pro" panose="020B0503030403020204" pitchFamily="34" charset="0"/>
              </a:rPr>
              <a:t>61% are women; 39% are men</a:t>
            </a:r>
          </a:p>
          <a:p>
            <a:pPr algn="l" rtl="0" fontAlgn="base"/>
            <a:endParaRPr lang="en-US" sz="3600" i="0" strike="noStrike" dirty="0">
              <a:solidFill>
                <a:schemeClr val="bg1"/>
              </a:solidFill>
              <a:effectLst/>
              <a:latin typeface="Source Sans Pro" panose="020B0503030403020204" pitchFamily="34" charset="0"/>
              <a:ea typeface="Source Sans Pro" panose="020B0503030403020204" pitchFamily="34" charset="0"/>
            </a:endParaRPr>
          </a:p>
          <a:p>
            <a:pPr algn="l" rtl="0" fontAlgn="base"/>
            <a:r>
              <a:rPr lang="en-US" sz="3600" i="0" strike="noStrike" dirty="0">
                <a:solidFill>
                  <a:schemeClr val="bg1"/>
                </a:solidFill>
                <a:effectLst/>
                <a:latin typeface="Source Sans Pro" panose="020B0503030403020204" pitchFamily="34" charset="0"/>
                <a:ea typeface="Source Sans Pro" panose="020B0503030403020204" pitchFamily="34" charset="0"/>
              </a:rPr>
              <a:t>Almost a third are “sandwich generation” caregivers—caring for both children and adults</a:t>
            </a:r>
          </a:p>
        </p:txBody>
      </p:sp>
      <p:sp>
        <p:nvSpPr>
          <p:cNvPr id="16" name="TextBox 15">
            <a:extLst>
              <a:ext uri="{FF2B5EF4-FFF2-40B4-BE49-F238E27FC236}">
                <a16:creationId xmlns:a16="http://schemas.microsoft.com/office/drawing/2014/main" id="{89277A8A-11B1-B617-5E69-9E9F278E5F1E}"/>
              </a:ext>
            </a:extLst>
          </p:cNvPr>
          <p:cNvSpPr txBox="1"/>
          <p:nvPr/>
        </p:nvSpPr>
        <p:spPr>
          <a:xfrm>
            <a:off x="8793163" y="5595119"/>
            <a:ext cx="3186112" cy="338554"/>
          </a:xfrm>
          <a:prstGeom prst="rect">
            <a:avLst/>
          </a:prstGeom>
          <a:noFill/>
        </p:spPr>
        <p:txBody>
          <a:bodyPr wrap="square" rtlCol="0">
            <a:spAutoFit/>
          </a:bodyPr>
          <a:lstStyle/>
          <a:p>
            <a:r>
              <a:rPr lang="en-US" sz="1600" dirty="0">
                <a:solidFill>
                  <a:schemeClr val="bg1"/>
                </a:solidFill>
                <a:latin typeface="Source Sans Pro" panose="020B0503030403020204" pitchFamily="34" charset="0"/>
                <a:ea typeface="Source Sans Pro" panose="020B0503030403020204" pitchFamily="34" charset="0"/>
              </a:rPr>
              <a:t>Source: Caregiving in the US 2025</a:t>
            </a:r>
          </a:p>
        </p:txBody>
      </p:sp>
    </p:spTree>
    <p:extLst>
      <p:ext uri="{BB962C8B-B14F-4D97-AF65-F5344CB8AC3E}">
        <p14:creationId xmlns:p14="http://schemas.microsoft.com/office/powerpoint/2010/main" val="366226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A90174E-7E99-026D-37BC-106AA23DD5D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56FADF8-D4BA-772E-D5B8-EEA126D45B15}"/>
              </a:ext>
            </a:extLst>
          </p:cNvPr>
          <p:cNvSpPr txBox="1"/>
          <p:nvPr/>
        </p:nvSpPr>
        <p:spPr>
          <a:xfrm>
            <a:off x="888206" y="1044922"/>
            <a:ext cx="10415588" cy="4924425"/>
          </a:xfrm>
          <a:prstGeom prst="rect">
            <a:avLst/>
          </a:prstGeom>
          <a:noFill/>
        </p:spPr>
        <p:txBody>
          <a:bodyPr wrap="square" rtlCol="0">
            <a:spAutoFit/>
          </a:bodyPr>
          <a:lstStyle/>
          <a:p>
            <a:pPr fontAlgn="base"/>
            <a:r>
              <a:rPr lang="en-US" sz="4800" b="1" dirty="0">
                <a:solidFill>
                  <a:schemeClr val="bg2"/>
                </a:solidFill>
                <a:latin typeface="Source Sans Pro" panose="020B0503030403020204" pitchFamily="34" charset="0"/>
                <a:ea typeface="Source Sans Pro" panose="020B0503030403020204" pitchFamily="34" charset="0"/>
              </a:rPr>
              <a:t>1 in 6 </a:t>
            </a:r>
            <a:r>
              <a:rPr lang="en-US" sz="3200" dirty="0">
                <a:solidFill>
                  <a:schemeClr val="bg1"/>
                </a:solidFill>
                <a:latin typeface="Source Sans Pro" panose="020B0503030403020204" pitchFamily="34" charset="0"/>
                <a:ea typeface="Source Sans Pro" panose="020B0503030403020204" pitchFamily="34" charset="0"/>
              </a:rPr>
              <a:t>family caregivers reported </a:t>
            </a:r>
            <a:r>
              <a:rPr lang="en-US" sz="3200" b="1" dirty="0">
                <a:solidFill>
                  <a:schemeClr val="bg2"/>
                </a:solidFill>
                <a:latin typeface="Source Sans Pro" panose="020B0503030403020204" pitchFamily="34" charset="0"/>
                <a:ea typeface="Source Sans Pro" panose="020B0503030403020204" pitchFamily="34" charset="0"/>
              </a:rPr>
              <a:t>fair or poor health </a:t>
            </a:r>
            <a:r>
              <a:rPr lang="en-US" sz="3200" dirty="0">
                <a:solidFill>
                  <a:schemeClr val="bg1"/>
                </a:solidFill>
                <a:latin typeface="Source Sans Pro" panose="020B0503030403020204" pitchFamily="34" charset="0"/>
                <a:ea typeface="Source Sans Pro" panose="020B0503030403020204" pitchFamily="34" charset="0"/>
              </a:rPr>
              <a:t>and found it difficult to care for their own health.  </a:t>
            </a:r>
          </a:p>
          <a:p>
            <a:pPr fontAlgn="base"/>
            <a:endParaRPr lang="en-US" sz="3200" dirty="0">
              <a:solidFill>
                <a:schemeClr val="bg1"/>
              </a:solidFill>
              <a:latin typeface="Source Sans Pro" panose="020B0503030403020204" pitchFamily="34" charset="0"/>
              <a:ea typeface="Source Sans Pro" panose="020B0503030403020204" pitchFamily="34" charset="0"/>
            </a:endParaRPr>
          </a:p>
          <a:p>
            <a:pPr fontAlgn="base"/>
            <a:r>
              <a:rPr lang="en-US" sz="4800" b="1" dirty="0">
                <a:solidFill>
                  <a:schemeClr val="bg2"/>
                </a:solidFill>
                <a:latin typeface="Source Sans Pro" panose="020B0503030403020204" pitchFamily="34" charset="0"/>
                <a:ea typeface="Source Sans Pro" panose="020B0503030403020204" pitchFamily="34" charset="0"/>
              </a:rPr>
              <a:t>7 in 10 </a:t>
            </a:r>
            <a:r>
              <a:rPr lang="en-US" sz="3200" dirty="0">
                <a:solidFill>
                  <a:schemeClr val="bg1"/>
                </a:solidFill>
                <a:latin typeface="Source Sans Pro" panose="020B0503030403020204" pitchFamily="34" charset="0"/>
                <a:ea typeface="Source Sans Pro" panose="020B0503030403020204" pitchFamily="34" charset="0"/>
              </a:rPr>
              <a:t>family caregivers are employed, many report experiencing </a:t>
            </a:r>
            <a:r>
              <a:rPr lang="en-US" sz="3200" b="1" dirty="0">
                <a:solidFill>
                  <a:schemeClr val="bg2"/>
                </a:solidFill>
                <a:latin typeface="Source Sans Pro" panose="020B0503030403020204" pitchFamily="34" charset="0"/>
                <a:ea typeface="Source Sans Pro" panose="020B0503030403020204" pitchFamily="34" charset="0"/>
              </a:rPr>
              <a:t>work disruptions </a:t>
            </a:r>
            <a:r>
              <a:rPr lang="en-US" sz="3200" dirty="0">
                <a:solidFill>
                  <a:schemeClr val="bg1"/>
                </a:solidFill>
                <a:latin typeface="Source Sans Pro" panose="020B0503030403020204" pitchFamily="34" charset="0"/>
                <a:ea typeface="Source Sans Pro" panose="020B0503030403020204" pitchFamily="34" charset="0"/>
              </a:rPr>
              <a:t>due the caregiving. </a:t>
            </a:r>
          </a:p>
          <a:p>
            <a:pPr fontAlgn="base"/>
            <a:endParaRPr lang="en-US" sz="3200" dirty="0">
              <a:solidFill>
                <a:schemeClr val="bg1"/>
              </a:solidFill>
              <a:latin typeface="Source Sans Pro" panose="020B0503030403020204" pitchFamily="34" charset="0"/>
              <a:ea typeface="Source Sans Pro" panose="020B0503030403020204" pitchFamily="34" charset="0"/>
            </a:endParaRPr>
          </a:p>
          <a:p>
            <a:pPr fontAlgn="base"/>
            <a:r>
              <a:rPr lang="en-US" sz="4800" b="1" dirty="0">
                <a:solidFill>
                  <a:schemeClr val="bg2"/>
                </a:solidFill>
                <a:latin typeface="Source Sans Pro" panose="020B0503030403020204" pitchFamily="34" charset="0"/>
                <a:ea typeface="Source Sans Pro" panose="020B0503030403020204" pitchFamily="34" charset="0"/>
              </a:rPr>
              <a:t>Half</a:t>
            </a:r>
            <a:r>
              <a:rPr lang="en-US" sz="4800" b="1" dirty="0">
                <a:solidFill>
                  <a:schemeClr val="bg1"/>
                </a:solidFill>
                <a:latin typeface="Source Sans Pro" panose="020B0503030403020204" pitchFamily="34" charset="0"/>
                <a:ea typeface="Source Sans Pro" panose="020B0503030403020204" pitchFamily="34" charset="0"/>
              </a:rPr>
              <a:t> </a:t>
            </a:r>
            <a:r>
              <a:rPr lang="en-US" sz="3200" dirty="0">
                <a:solidFill>
                  <a:schemeClr val="bg1"/>
                </a:solidFill>
                <a:latin typeface="Source Sans Pro" panose="020B0503030403020204" pitchFamily="34" charset="0"/>
                <a:ea typeface="Source Sans Pro" panose="020B0503030403020204" pitchFamily="34" charset="0"/>
              </a:rPr>
              <a:t>of family caregivers report </a:t>
            </a:r>
            <a:r>
              <a:rPr lang="en-US" sz="3200" b="1" dirty="0">
                <a:solidFill>
                  <a:schemeClr val="bg2"/>
                </a:solidFill>
                <a:latin typeface="Source Sans Pro" panose="020B0503030403020204" pitchFamily="34" charset="0"/>
                <a:ea typeface="Source Sans Pro" panose="020B0503030403020204" pitchFamily="34" charset="0"/>
              </a:rPr>
              <a:t>negative financial impacts </a:t>
            </a:r>
            <a:r>
              <a:rPr lang="en-US" sz="3200" dirty="0">
                <a:solidFill>
                  <a:schemeClr val="bg1"/>
                </a:solidFill>
                <a:latin typeface="Source Sans Pro" panose="020B0503030403020204" pitchFamily="34" charset="0"/>
                <a:ea typeface="Source Sans Pro" panose="020B0503030403020204" pitchFamily="34" charset="0"/>
              </a:rPr>
              <a:t>due to caregiving.  </a:t>
            </a:r>
          </a:p>
        </p:txBody>
      </p:sp>
      <p:pic>
        <p:nvPicPr>
          <p:cNvPr id="8" name="Picture 7" descr="A picture containing drawing&#10;&#10;Description automatically generated">
            <a:extLst>
              <a:ext uri="{FF2B5EF4-FFF2-40B4-BE49-F238E27FC236}">
                <a16:creationId xmlns:a16="http://schemas.microsoft.com/office/drawing/2014/main" id="{09366C5F-E854-4736-0B1A-7B12B2FE48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2687" y="283288"/>
            <a:ext cx="1871663" cy="384588"/>
          </a:xfrm>
          <a:prstGeom prst="rect">
            <a:avLst/>
          </a:prstGeom>
        </p:spPr>
      </p:pic>
      <p:sp>
        <p:nvSpPr>
          <p:cNvPr id="2" name="TextBox 1">
            <a:extLst>
              <a:ext uri="{FF2B5EF4-FFF2-40B4-BE49-F238E27FC236}">
                <a16:creationId xmlns:a16="http://schemas.microsoft.com/office/drawing/2014/main" id="{FF4608DA-FA30-C66B-C08C-1067ED52AA58}"/>
              </a:ext>
            </a:extLst>
          </p:cNvPr>
          <p:cNvSpPr txBox="1"/>
          <p:nvPr/>
        </p:nvSpPr>
        <p:spPr>
          <a:xfrm>
            <a:off x="8758238" y="5965655"/>
            <a:ext cx="3186112" cy="338554"/>
          </a:xfrm>
          <a:prstGeom prst="rect">
            <a:avLst/>
          </a:prstGeom>
          <a:noFill/>
        </p:spPr>
        <p:txBody>
          <a:bodyPr wrap="square" rtlCol="0">
            <a:spAutoFit/>
          </a:bodyPr>
          <a:lstStyle/>
          <a:p>
            <a:r>
              <a:rPr lang="en-US" sz="1600" dirty="0">
                <a:solidFill>
                  <a:schemeClr val="bg1"/>
                </a:solidFill>
                <a:latin typeface="Source Sans Pro" panose="020B0503030403020204" pitchFamily="34" charset="0"/>
                <a:ea typeface="Source Sans Pro" panose="020B0503030403020204" pitchFamily="34" charset="0"/>
              </a:rPr>
              <a:t>Source: Caregiving in the US 2025</a:t>
            </a:r>
          </a:p>
        </p:txBody>
      </p:sp>
    </p:spTree>
    <p:extLst>
      <p:ext uri="{BB962C8B-B14F-4D97-AF65-F5344CB8AC3E}">
        <p14:creationId xmlns:p14="http://schemas.microsoft.com/office/powerpoint/2010/main" val="2406673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1FAA8A82-BE0D-5B2D-32F6-DE953C02BCDF}"/>
            </a:ext>
          </a:extLst>
        </p:cNvPr>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A159CEA6-A9C2-9214-E0B5-E5DA4E007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2687" y="283288"/>
            <a:ext cx="1871663" cy="384588"/>
          </a:xfrm>
          <a:prstGeom prst="rect">
            <a:avLst/>
          </a:prstGeom>
        </p:spPr>
      </p:pic>
      <p:sp>
        <p:nvSpPr>
          <p:cNvPr id="2" name="TextBox 1">
            <a:extLst>
              <a:ext uri="{FF2B5EF4-FFF2-40B4-BE49-F238E27FC236}">
                <a16:creationId xmlns:a16="http://schemas.microsoft.com/office/drawing/2014/main" id="{1A2AA312-1E7B-ED7E-0F2D-2B75BE35E844}"/>
              </a:ext>
            </a:extLst>
          </p:cNvPr>
          <p:cNvSpPr txBox="1"/>
          <p:nvPr/>
        </p:nvSpPr>
        <p:spPr>
          <a:xfrm>
            <a:off x="463551" y="6094243"/>
            <a:ext cx="3186112" cy="338554"/>
          </a:xfrm>
          <a:prstGeom prst="rect">
            <a:avLst/>
          </a:prstGeom>
          <a:noFill/>
        </p:spPr>
        <p:txBody>
          <a:bodyPr wrap="square" rtlCol="0">
            <a:spAutoFit/>
          </a:bodyPr>
          <a:lstStyle/>
          <a:p>
            <a:r>
              <a:rPr lang="en-US" sz="1600" dirty="0">
                <a:solidFill>
                  <a:schemeClr val="bg1"/>
                </a:solidFill>
                <a:latin typeface="Source Sans Pro" panose="020B0503030403020204" pitchFamily="34" charset="0"/>
                <a:ea typeface="Source Sans Pro" panose="020B0503030403020204" pitchFamily="34" charset="0"/>
              </a:rPr>
              <a:t>Source: Caregiving in the US 2025</a:t>
            </a:r>
          </a:p>
        </p:txBody>
      </p:sp>
      <p:sp>
        <p:nvSpPr>
          <p:cNvPr id="4" name="TextBox 3">
            <a:extLst>
              <a:ext uri="{FF2B5EF4-FFF2-40B4-BE49-F238E27FC236}">
                <a16:creationId xmlns:a16="http://schemas.microsoft.com/office/drawing/2014/main" id="{239D8CC9-66F9-C169-3901-203643A76E90}"/>
              </a:ext>
            </a:extLst>
          </p:cNvPr>
          <p:cNvSpPr txBox="1"/>
          <p:nvPr/>
        </p:nvSpPr>
        <p:spPr>
          <a:xfrm>
            <a:off x="1071562" y="1351508"/>
            <a:ext cx="10472738" cy="4154984"/>
          </a:xfrm>
          <a:prstGeom prst="rect">
            <a:avLst/>
          </a:prstGeom>
          <a:noFill/>
        </p:spPr>
        <p:txBody>
          <a:bodyPr wrap="square">
            <a:spAutoFit/>
          </a:bodyPr>
          <a:lstStyle/>
          <a:p>
            <a:pPr fontAlgn="base"/>
            <a:r>
              <a:rPr lang="en-US" sz="4400" dirty="0">
                <a:solidFill>
                  <a:schemeClr val="bg1"/>
                </a:solidFill>
                <a:latin typeface="Source Sans Pro" panose="020B0503030403020204" pitchFamily="34" charset="0"/>
                <a:ea typeface="Source Sans Pro" panose="020B0503030403020204" pitchFamily="34" charset="0"/>
              </a:rPr>
              <a:t>Many family caregivers take on </a:t>
            </a:r>
            <a:r>
              <a:rPr lang="en-US" sz="4400" b="1" dirty="0">
                <a:solidFill>
                  <a:schemeClr val="bg2"/>
                </a:solidFill>
                <a:latin typeface="Source Sans Pro" panose="020B0503030403020204" pitchFamily="34" charset="0"/>
                <a:ea typeface="Source Sans Pro" panose="020B0503030403020204" pitchFamily="34" charset="0"/>
              </a:rPr>
              <a:t>medical and nursing tasks</a:t>
            </a:r>
            <a:r>
              <a:rPr lang="en-US" sz="4400" dirty="0">
                <a:solidFill>
                  <a:schemeClr val="bg1"/>
                </a:solidFill>
                <a:latin typeface="Source Sans Pro" panose="020B0503030403020204" pitchFamily="34" charset="0"/>
                <a:ea typeface="Source Sans Pro" panose="020B0503030403020204" pitchFamily="34" charset="0"/>
              </a:rPr>
              <a:t> that are typically handled by healthcare professionals like operating specialized medical equipment or administering injections at home, yet </a:t>
            </a:r>
            <a:r>
              <a:rPr lang="en-US" sz="4400" b="1" dirty="0">
                <a:solidFill>
                  <a:schemeClr val="bg2"/>
                </a:solidFill>
                <a:latin typeface="Source Sans Pro" panose="020B0503030403020204" pitchFamily="34" charset="0"/>
                <a:ea typeface="Source Sans Pro" panose="020B0503030403020204" pitchFamily="34" charset="0"/>
              </a:rPr>
              <a:t>only 22 percent receive training. </a:t>
            </a:r>
          </a:p>
        </p:txBody>
      </p:sp>
    </p:spTree>
    <p:extLst>
      <p:ext uri="{BB962C8B-B14F-4D97-AF65-F5344CB8AC3E}">
        <p14:creationId xmlns:p14="http://schemas.microsoft.com/office/powerpoint/2010/main" val="1596950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dreadlocks and a red background&#10;&#10;AI-generated content may be incorrect.">
            <a:extLst>
              <a:ext uri="{FF2B5EF4-FFF2-40B4-BE49-F238E27FC236}">
                <a16:creationId xmlns:a16="http://schemas.microsoft.com/office/drawing/2014/main" id="{9A2ACBC8-6476-84E9-7166-B9E16293053A}"/>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68F4832-ED39-259C-7AF9-41B9DC141336}"/>
              </a:ext>
            </a:extLst>
          </p:cNvPr>
          <p:cNvSpPr txBox="1"/>
          <p:nvPr/>
        </p:nvSpPr>
        <p:spPr>
          <a:xfrm>
            <a:off x="4061637" y="1297173"/>
            <a:ext cx="8130363" cy="3939540"/>
          </a:xfrm>
          <a:prstGeom prst="rect">
            <a:avLst/>
          </a:prstGeom>
          <a:noFill/>
        </p:spPr>
        <p:txBody>
          <a:bodyPr wrap="square" rtlCol="0">
            <a:spAutoFit/>
          </a:bodyPr>
          <a:lstStyle/>
          <a:p>
            <a:r>
              <a:rPr lang="en-US" sz="3600" b="1" dirty="0">
                <a:solidFill>
                  <a:schemeClr val="bg1"/>
                </a:solidFill>
                <a:latin typeface="Source Sans Pro" panose="020B0503030403020204" pitchFamily="34" charset="0"/>
                <a:ea typeface="Source Sans Pro" panose="020B0503030403020204" pitchFamily="34" charset="0"/>
              </a:rPr>
              <a:t>‘It’s never been Alzheimer’s disease that’s been difficult about the journey. It’s been navigating the health care system that’s been difficult.’</a:t>
            </a:r>
          </a:p>
          <a:p>
            <a:endParaRPr lang="en-US" sz="3600" b="1" dirty="0">
              <a:solidFill>
                <a:schemeClr val="bg1"/>
              </a:solidFill>
              <a:latin typeface="Source Sans Pro" panose="020B0503030403020204" pitchFamily="34" charset="0"/>
              <a:ea typeface="Source Sans Pro" panose="020B0503030403020204" pitchFamily="34" charset="0"/>
            </a:endParaRPr>
          </a:p>
          <a:p>
            <a:pPr algn="r"/>
            <a:r>
              <a:rPr lang="en-US" sz="2800" dirty="0">
                <a:solidFill>
                  <a:schemeClr val="bg1"/>
                </a:solidFill>
                <a:latin typeface="Source Sans Pro" panose="020B0503030403020204" pitchFamily="34" charset="0"/>
                <a:ea typeface="Source Sans Pro" panose="020B0503030403020204" pitchFamily="34" charset="0"/>
              </a:rPr>
              <a:t>— Jessica Guthrie, a caregiver for her mom in Fredericksburg, Virginia</a:t>
            </a:r>
          </a:p>
          <a:p>
            <a:endParaRPr lang="en-US" dirty="0"/>
          </a:p>
        </p:txBody>
      </p:sp>
    </p:spTree>
    <p:extLst>
      <p:ext uri="{BB962C8B-B14F-4D97-AF65-F5344CB8AC3E}">
        <p14:creationId xmlns:p14="http://schemas.microsoft.com/office/powerpoint/2010/main" val="199153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F1D1BE2B-B743-14BF-2314-F020011A6747}"/>
            </a:ext>
          </a:extLst>
        </p:cNvPr>
        <p:cNvGrpSpPr/>
        <p:nvPr/>
      </p:nvGrpSpPr>
      <p:grpSpPr>
        <a:xfrm>
          <a:off x="0" y="0"/>
          <a:ext cx="0" cy="0"/>
          <a:chOff x="0" y="0"/>
          <a:chExt cx="0" cy="0"/>
        </a:xfrm>
      </p:grpSpPr>
      <p:sp>
        <p:nvSpPr>
          <p:cNvPr id="25" name="Title 1">
            <a:extLst>
              <a:ext uri="{FF2B5EF4-FFF2-40B4-BE49-F238E27FC236}">
                <a16:creationId xmlns:a16="http://schemas.microsoft.com/office/drawing/2014/main" id="{5ADC270E-1A7C-B5E1-CFCF-3464111C737D}"/>
              </a:ext>
            </a:extLst>
          </p:cNvPr>
          <p:cNvSpPr txBox="1">
            <a:spLocks/>
          </p:cNvSpPr>
          <p:nvPr/>
        </p:nvSpPr>
        <p:spPr>
          <a:xfrm>
            <a:off x="1357347" y="5816024"/>
            <a:ext cx="4738653" cy="867890"/>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solidFill>
                  <a:schemeClr val="bg1"/>
                </a:solidFill>
              </a:rPr>
              <a:t>Mike Wysong</a:t>
            </a:r>
            <a:r>
              <a:rPr lang="en-US" sz="2800" b="0" dirty="0">
                <a:solidFill>
                  <a:schemeClr val="bg1"/>
                </a:solidFill>
              </a:rPr>
              <a:t>, CEO Care Pharmacies Cooperative, Inc. </a:t>
            </a:r>
            <a:endParaRPr lang="en-US" sz="2800" dirty="0">
              <a:solidFill>
                <a:schemeClr val="bg1"/>
              </a:solidFill>
            </a:endParaRPr>
          </a:p>
        </p:txBody>
      </p:sp>
      <p:pic>
        <p:nvPicPr>
          <p:cNvPr id="31" name="Picture 30" descr="A person in a suit and tie&#10;&#10;AI-generated content may be incorrect.">
            <a:extLst>
              <a:ext uri="{FF2B5EF4-FFF2-40B4-BE49-F238E27FC236}">
                <a16:creationId xmlns:a16="http://schemas.microsoft.com/office/drawing/2014/main" id="{8E6A707C-68A4-B44A-D543-F37053ED9D17}"/>
              </a:ext>
            </a:extLst>
          </p:cNvPr>
          <p:cNvPicPr>
            <a:picLocks noChangeAspect="1"/>
          </p:cNvPicPr>
          <p:nvPr/>
        </p:nvPicPr>
        <p:blipFill>
          <a:blip r:embed="rId3"/>
          <a:srcRect b="2716"/>
          <a:stretch>
            <a:fillRect/>
          </a:stretch>
        </p:blipFill>
        <p:spPr>
          <a:xfrm>
            <a:off x="2109395" y="2683048"/>
            <a:ext cx="2851889" cy="2921700"/>
          </a:xfrm>
          <a:prstGeom prst="rect">
            <a:avLst/>
          </a:prstGeom>
        </p:spPr>
      </p:pic>
      <p:sp>
        <p:nvSpPr>
          <p:cNvPr id="34" name="Title 1">
            <a:extLst>
              <a:ext uri="{FF2B5EF4-FFF2-40B4-BE49-F238E27FC236}">
                <a16:creationId xmlns:a16="http://schemas.microsoft.com/office/drawing/2014/main" id="{DB1C6B28-AFB2-C634-962B-928AD58C36CC}"/>
              </a:ext>
            </a:extLst>
          </p:cNvPr>
          <p:cNvSpPr txBox="1">
            <a:spLocks/>
          </p:cNvSpPr>
          <p:nvPr/>
        </p:nvSpPr>
        <p:spPr>
          <a:xfrm>
            <a:off x="6720558" y="5794554"/>
            <a:ext cx="5241220" cy="867890"/>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solidFill>
                  <a:schemeClr val="bg1"/>
                </a:solidFill>
              </a:rPr>
              <a:t>Kimberly Stokell, </a:t>
            </a:r>
            <a:r>
              <a:rPr lang="en-US" sz="2800" b="0" dirty="0">
                <a:solidFill>
                  <a:schemeClr val="bg1"/>
                </a:solidFill>
              </a:rPr>
              <a:t>Marketing Director Cardinal Health</a:t>
            </a:r>
            <a:endParaRPr lang="en-US" sz="2800" dirty="0">
              <a:solidFill>
                <a:schemeClr val="bg1"/>
              </a:solidFill>
            </a:endParaRPr>
          </a:p>
        </p:txBody>
      </p:sp>
      <p:pic>
        <p:nvPicPr>
          <p:cNvPr id="38" name="Google Shape;506;p20" descr="A picture containing text, clipart&#10;&#10;Description automatically generated">
            <a:extLst>
              <a:ext uri="{FF2B5EF4-FFF2-40B4-BE49-F238E27FC236}">
                <a16:creationId xmlns:a16="http://schemas.microsoft.com/office/drawing/2014/main" id="{BC7B8DA2-F7E5-5BE0-A1CD-CEBC6024B955}"/>
              </a:ext>
            </a:extLst>
          </p:cNvPr>
          <p:cNvPicPr preferRelativeResize="0"/>
          <p:nvPr/>
        </p:nvPicPr>
        <p:blipFill rotWithShape="1">
          <a:blip r:embed="rId4">
            <a:alphaModFix/>
          </a:blip>
          <a:srcRect/>
          <a:stretch/>
        </p:blipFill>
        <p:spPr>
          <a:xfrm>
            <a:off x="10072688" y="310164"/>
            <a:ext cx="1665763" cy="404211"/>
          </a:xfrm>
          <a:prstGeom prst="rect">
            <a:avLst/>
          </a:prstGeom>
          <a:noFill/>
          <a:ln>
            <a:noFill/>
          </a:ln>
        </p:spPr>
      </p:pic>
      <p:sp>
        <p:nvSpPr>
          <p:cNvPr id="40" name="Title 1">
            <a:extLst>
              <a:ext uri="{FF2B5EF4-FFF2-40B4-BE49-F238E27FC236}">
                <a16:creationId xmlns:a16="http://schemas.microsoft.com/office/drawing/2014/main" id="{0B0F7E3E-618B-8F22-A54D-15D863779621}"/>
              </a:ext>
            </a:extLst>
          </p:cNvPr>
          <p:cNvSpPr txBox="1">
            <a:spLocks/>
          </p:cNvSpPr>
          <p:nvPr/>
        </p:nvSpPr>
        <p:spPr>
          <a:xfrm>
            <a:off x="453549" y="1991681"/>
            <a:ext cx="5790502" cy="480091"/>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fontAlgn="base"/>
            <a:r>
              <a:rPr lang="en-US" sz="2800" dirty="0">
                <a:solidFill>
                  <a:schemeClr val="bg1"/>
                </a:solidFill>
              </a:rPr>
              <a:t>A conversation with: </a:t>
            </a:r>
          </a:p>
        </p:txBody>
      </p:sp>
      <p:pic>
        <p:nvPicPr>
          <p:cNvPr id="5" name="Picture 4" descr="A person smiling at camera&#10;&#10;AI-generated content may be incorrect.">
            <a:extLst>
              <a:ext uri="{FF2B5EF4-FFF2-40B4-BE49-F238E27FC236}">
                <a16:creationId xmlns:a16="http://schemas.microsoft.com/office/drawing/2014/main" id="{BEB25611-8FA2-9590-0DB9-F3F73A698338}"/>
              </a:ext>
            </a:extLst>
          </p:cNvPr>
          <p:cNvPicPr>
            <a:picLocks noChangeAspect="1"/>
          </p:cNvPicPr>
          <p:nvPr/>
        </p:nvPicPr>
        <p:blipFill>
          <a:blip r:embed="rId5"/>
          <a:srcRect t="7303" b="21400"/>
          <a:stretch>
            <a:fillRect/>
          </a:stretch>
        </p:blipFill>
        <p:spPr>
          <a:xfrm>
            <a:off x="6890569" y="2471772"/>
            <a:ext cx="2851889" cy="3050741"/>
          </a:xfrm>
          <a:prstGeom prst="rect">
            <a:avLst/>
          </a:prstGeom>
        </p:spPr>
      </p:pic>
      <p:sp>
        <p:nvSpPr>
          <p:cNvPr id="6" name="Title 1">
            <a:extLst>
              <a:ext uri="{FF2B5EF4-FFF2-40B4-BE49-F238E27FC236}">
                <a16:creationId xmlns:a16="http://schemas.microsoft.com/office/drawing/2014/main" id="{7FB99846-883A-7150-296D-95E26E6E10C4}"/>
              </a:ext>
            </a:extLst>
          </p:cNvPr>
          <p:cNvSpPr txBox="1">
            <a:spLocks/>
          </p:cNvSpPr>
          <p:nvPr/>
        </p:nvSpPr>
        <p:spPr>
          <a:xfrm>
            <a:off x="2109395" y="735192"/>
            <a:ext cx="6727931" cy="923289"/>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000" dirty="0">
                <a:solidFill>
                  <a:schemeClr val="bg1"/>
                </a:solidFill>
              </a:rPr>
              <a:t>Reema </a:t>
            </a:r>
            <a:r>
              <a:rPr lang="en-US" sz="2000" dirty="0" err="1">
                <a:solidFill>
                  <a:schemeClr val="bg1"/>
                </a:solidFill>
              </a:rPr>
              <a:t>Jweied-Guegel</a:t>
            </a:r>
            <a:r>
              <a:rPr lang="en-US" sz="2000" dirty="0">
                <a:solidFill>
                  <a:schemeClr val="bg1"/>
                </a:solidFill>
              </a:rPr>
              <a:t>, </a:t>
            </a:r>
            <a:r>
              <a:rPr lang="en-US" sz="2000" b="0" dirty="0">
                <a:solidFill>
                  <a:schemeClr val="bg1"/>
                </a:solidFill>
              </a:rPr>
              <a:t>Senior Director, </a:t>
            </a:r>
          </a:p>
          <a:p>
            <a:r>
              <a:rPr lang="en-US" sz="2000" b="0" dirty="0">
                <a:solidFill>
                  <a:schemeClr val="bg1"/>
                </a:solidFill>
              </a:rPr>
              <a:t>Enterprise Strategic Relationships </a:t>
            </a:r>
          </a:p>
          <a:p>
            <a:r>
              <a:rPr lang="en-US" sz="2000" b="0" dirty="0">
                <a:solidFill>
                  <a:schemeClr val="bg1"/>
                </a:solidFill>
              </a:rPr>
              <a:t>AARP</a:t>
            </a:r>
            <a:endParaRPr lang="en-US" sz="1100" b="0" dirty="0">
              <a:solidFill>
                <a:schemeClr val="bg1"/>
              </a:solidFill>
            </a:endParaRPr>
          </a:p>
        </p:txBody>
      </p:sp>
      <p:pic>
        <p:nvPicPr>
          <p:cNvPr id="7" name="Picture 2">
            <a:extLst>
              <a:ext uri="{FF2B5EF4-FFF2-40B4-BE49-F238E27FC236}">
                <a16:creationId xmlns:a16="http://schemas.microsoft.com/office/drawing/2014/main" id="{92FBE1A7-752B-FAA9-5B00-1919A733F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49" y="304975"/>
            <a:ext cx="1496680" cy="1621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61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FFDE-5360-A432-82BA-1DE2801560D2}"/>
            </a:ext>
          </a:extLst>
        </p:cNvPr>
        <p:cNvGrpSpPr/>
        <p:nvPr/>
      </p:nvGrpSpPr>
      <p:grpSpPr>
        <a:xfrm>
          <a:off x="0" y="0"/>
          <a:ext cx="0" cy="0"/>
          <a:chOff x="0" y="0"/>
          <a:chExt cx="0" cy="0"/>
        </a:xfrm>
      </p:grpSpPr>
      <p:sp>
        <p:nvSpPr>
          <p:cNvPr id="28" name="Text Placeholder 3">
            <a:extLst>
              <a:ext uri="{FF2B5EF4-FFF2-40B4-BE49-F238E27FC236}">
                <a16:creationId xmlns:a16="http://schemas.microsoft.com/office/drawing/2014/main" id="{6D616D86-AEA3-E663-AEA6-36B411141189}"/>
              </a:ext>
            </a:extLst>
          </p:cNvPr>
          <p:cNvSpPr>
            <a:spLocks noGrp="1"/>
          </p:cNvSpPr>
          <p:nvPr>
            <p:ph type="body" idx="1"/>
          </p:nvPr>
        </p:nvSpPr>
        <p:spPr>
          <a:xfrm>
            <a:off x="166688" y="1725313"/>
            <a:ext cx="5905499" cy="4007449"/>
          </a:xfrm>
        </p:spPr>
        <p:txBody>
          <a:bodyPr>
            <a:normAutofit/>
          </a:bodyPr>
          <a:lstStyle/>
          <a:p>
            <a:pPr marL="101600" indent="0" fontAlgn="base">
              <a:buNone/>
            </a:pPr>
            <a:r>
              <a:rPr lang="en-US" sz="4400" dirty="0"/>
              <a:t>How to Drive </a:t>
            </a:r>
            <a:r>
              <a:rPr lang="en-US" sz="4400" b="1" dirty="0">
                <a:solidFill>
                  <a:schemeClr val="accent4"/>
                </a:solidFill>
              </a:rPr>
              <a:t>Business Value</a:t>
            </a:r>
            <a:r>
              <a:rPr lang="en-US" sz="4400" dirty="0"/>
              <a:t> &amp; </a:t>
            </a:r>
            <a:r>
              <a:rPr lang="en-US" sz="4400" b="1" dirty="0">
                <a:solidFill>
                  <a:schemeClr val="accent4"/>
                </a:solidFill>
              </a:rPr>
              <a:t>Community Impact </a:t>
            </a:r>
            <a:r>
              <a:rPr lang="en-US" sz="4400" dirty="0"/>
              <a:t>with Better Support for Family Caregivers </a:t>
            </a:r>
            <a:br>
              <a:rPr lang="en-US" sz="4400" dirty="0"/>
            </a:br>
            <a:endParaRPr lang="en-US" sz="4400" dirty="0"/>
          </a:p>
        </p:txBody>
      </p:sp>
      <p:sp>
        <p:nvSpPr>
          <p:cNvPr id="5" name="Slide Number Placeholder 4">
            <a:extLst>
              <a:ext uri="{FF2B5EF4-FFF2-40B4-BE49-F238E27FC236}">
                <a16:creationId xmlns:a16="http://schemas.microsoft.com/office/drawing/2014/main" id="{A4E4FE41-2D90-7569-C757-9765F9F08A55}"/>
              </a:ext>
            </a:extLst>
          </p:cNvPr>
          <p:cNvSpPr>
            <a:spLocks noGrp="1"/>
          </p:cNvSpPr>
          <p:nvPr>
            <p:ph type="sldNum" idx="12"/>
          </p:nvPr>
        </p:nvSpPr>
        <p:spPr>
          <a:xfrm>
            <a:off x="11580792" y="6452909"/>
            <a:ext cx="425677" cy="202835"/>
          </a:xfrm>
        </p:spPr>
        <p:txBody>
          <a:bodyPr wrap="square" anchor="ctr">
            <a:normAutofit fontScale="92500" lnSpcReduction="20000"/>
          </a:bodyPr>
          <a:lstStyle/>
          <a:p>
            <a:pPr>
              <a:lnSpc>
                <a:spcPct val="90000"/>
              </a:lnSpc>
              <a:spcAft>
                <a:spcPts val="600"/>
              </a:spcAft>
            </a:pPr>
            <a:fld id="{00000000-1234-1234-1234-123412341234}" type="slidenum">
              <a:rPr lang="en-US" sz="300" b="0" smtClean="0"/>
              <a:pPr>
                <a:lnSpc>
                  <a:spcPct val="90000"/>
                </a:lnSpc>
                <a:spcAft>
                  <a:spcPts val="600"/>
                </a:spcAft>
              </a:pPr>
              <a:t>15</a:t>
            </a:fld>
            <a:endParaRPr lang="en-US" sz="300" b="0" dirty="0"/>
          </a:p>
        </p:txBody>
      </p:sp>
      <p:sp>
        <p:nvSpPr>
          <p:cNvPr id="26" name="Title 25">
            <a:extLst>
              <a:ext uri="{FF2B5EF4-FFF2-40B4-BE49-F238E27FC236}">
                <a16:creationId xmlns:a16="http://schemas.microsoft.com/office/drawing/2014/main" id="{9C38911E-B21C-A5E6-ADF9-A06BE3842730}"/>
              </a:ext>
            </a:extLst>
          </p:cNvPr>
          <p:cNvSpPr>
            <a:spLocks noGrp="1"/>
          </p:cNvSpPr>
          <p:nvPr>
            <p:ph type="title"/>
          </p:nvPr>
        </p:nvSpPr>
        <p:spPr>
          <a:xfrm>
            <a:off x="166688" y="121657"/>
            <a:ext cx="5363817" cy="944936"/>
          </a:xfrm>
        </p:spPr>
        <p:txBody>
          <a:bodyPr/>
          <a:lstStyle/>
          <a:p>
            <a:r>
              <a:rPr lang="en-US" b="0" dirty="0">
                <a:solidFill>
                  <a:schemeClr val="bg2"/>
                </a:solidFill>
              </a:rPr>
              <a:t>Part III</a:t>
            </a:r>
          </a:p>
        </p:txBody>
      </p:sp>
      <p:pic>
        <p:nvPicPr>
          <p:cNvPr id="2" name="Picture 1" descr="A logo with red lines&#10;&#10;Description automatically generated">
            <a:extLst>
              <a:ext uri="{FF2B5EF4-FFF2-40B4-BE49-F238E27FC236}">
                <a16:creationId xmlns:a16="http://schemas.microsoft.com/office/drawing/2014/main" id="{D1E938AD-D1A9-03F9-4FFD-3EFD240FAEC6}"/>
              </a:ext>
            </a:extLst>
          </p:cNvPr>
          <p:cNvPicPr>
            <a:picLocks noChangeAspect="1"/>
          </p:cNvPicPr>
          <p:nvPr/>
        </p:nvPicPr>
        <p:blipFill>
          <a:blip r:embed="rId3"/>
          <a:stretch>
            <a:fillRect/>
          </a:stretch>
        </p:blipFill>
        <p:spPr>
          <a:xfrm>
            <a:off x="431383" y="5042221"/>
            <a:ext cx="2105668" cy="694871"/>
          </a:xfrm>
          <a:prstGeom prst="rect">
            <a:avLst/>
          </a:prstGeom>
        </p:spPr>
      </p:pic>
      <p:pic>
        <p:nvPicPr>
          <p:cNvPr id="6" name="Picture 5" descr="A blue and red logo&#10;&#10;AI-generated content may be incorrect.">
            <a:extLst>
              <a:ext uri="{FF2B5EF4-FFF2-40B4-BE49-F238E27FC236}">
                <a16:creationId xmlns:a16="http://schemas.microsoft.com/office/drawing/2014/main" id="{0CA5F70B-C123-0768-324F-8C83F114921B}"/>
              </a:ext>
            </a:extLst>
          </p:cNvPr>
          <p:cNvPicPr>
            <a:picLocks noChangeAspect="1"/>
          </p:cNvPicPr>
          <p:nvPr/>
        </p:nvPicPr>
        <p:blipFill>
          <a:blip r:embed="rId4"/>
          <a:stretch>
            <a:fillRect/>
          </a:stretch>
        </p:blipFill>
        <p:spPr>
          <a:xfrm>
            <a:off x="3246092" y="5042221"/>
            <a:ext cx="1843246" cy="1019030"/>
          </a:xfrm>
          <a:prstGeom prst="rect">
            <a:avLst/>
          </a:prstGeom>
        </p:spPr>
      </p:pic>
      <p:pic>
        <p:nvPicPr>
          <p:cNvPr id="7" name="Picture 6" descr="A person in a white coat talking to a customer&#10;&#10;Description automatically generated">
            <a:extLst>
              <a:ext uri="{FF2B5EF4-FFF2-40B4-BE49-F238E27FC236}">
                <a16:creationId xmlns:a16="http://schemas.microsoft.com/office/drawing/2014/main" id="{674217C8-C5D4-4E29-0AD2-35B6E4251218}"/>
              </a:ext>
            </a:extLst>
          </p:cNvPr>
          <p:cNvPicPr>
            <a:picLocks noChangeAspect="1"/>
          </p:cNvPicPr>
          <p:nvPr/>
        </p:nvPicPr>
        <p:blipFill>
          <a:blip r:embed="rId5"/>
          <a:srcRect l="15699" r="30976"/>
          <a:stretch>
            <a:fillRect/>
          </a:stretch>
        </p:blipFill>
        <p:spPr>
          <a:xfrm>
            <a:off x="5798379" y="0"/>
            <a:ext cx="6407909"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3E73E490-D8A7-A1C3-CDDD-75FFCB6F30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2764" y="6199965"/>
            <a:ext cx="1871663" cy="384588"/>
          </a:xfrm>
          <a:prstGeom prst="rect">
            <a:avLst/>
          </a:prstGeom>
        </p:spPr>
      </p:pic>
    </p:spTree>
    <p:extLst>
      <p:ext uri="{BB962C8B-B14F-4D97-AF65-F5344CB8AC3E}">
        <p14:creationId xmlns:p14="http://schemas.microsoft.com/office/powerpoint/2010/main" val="422976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D1395279-C6B2-81AB-4204-1CBF1055BED2}"/>
              </a:ext>
            </a:extLst>
          </p:cNvPr>
          <p:cNvSpPr>
            <a:spLocks noGrp="1"/>
          </p:cNvSpPr>
          <p:nvPr>
            <p:ph type="sldNum" sz="quarter" idx="4294967295"/>
          </p:nvPr>
        </p:nvSpPr>
        <p:spPr>
          <a:xfrm>
            <a:off x="11480800" y="6356350"/>
            <a:ext cx="711200" cy="365125"/>
          </a:xfrm>
        </p:spPr>
        <p:txBody>
          <a:bodyPr/>
          <a:lstStyle/>
          <a:p>
            <a:pPr>
              <a:spcAft>
                <a:spcPts val="600"/>
              </a:spcAft>
            </a:pPr>
            <a:fld id="{F228EE48-FF1E-A440-BFD0-EB736DD00FF4}" type="slidenum">
              <a:rPr lang="en-US" smtClean="0"/>
              <a:pPr>
                <a:spcAft>
                  <a:spcPts val="600"/>
                </a:spcAft>
              </a:pPr>
              <a:t>16</a:t>
            </a:fld>
            <a:endParaRPr lang="en-US" dirty="0"/>
          </a:p>
        </p:txBody>
      </p:sp>
      <p:pic>
        <p:nvPicPr>
          <p:cNvPr id="14" name="Picture Placeholder 13" descr="Stocked pharmacy shelves">
            <a:extLst>
              <a:ext uri="{FF2B5EF4-FFF2-40B4-BE49-F238E27FC236}">
                <a16:creationId xmlns:a16="http://schemas.microsoft.com/office/drawing/2014/main" id="{CD441855-F404-FFF9-E3DE-D69B53A01945}"/>
              </a:ext>
            </a:extLst>
          </p:cNvPr>
          <p:cNvPicPr>
            <a:picLocks noGrp="1" noChangeAspect="1"/>
          </p:cNvPicPr>
          <p:nvPr>
            <p:ph type="pic" idx="4294967295"/>
          </p:nvPr>
        </p:nvPicPr>
        <p:blipFill>
          <a:blip r:embed="rId3"/>
          <a:srcRect t="25845" b="25845"/>
          <a:stretch>
            <a:fillRect/>
          </a:stretch>
        </p:blipFill>
        <p:spPr>
          <a:xfrm>
            <a:off x="0" y="1089857"/>
            <a:ext cx="12192000" cy="3313112"/>
          </a:xfrm>
        </p:spPr>
      </p:pic>
      <p:sp>
        <p:nvSpPr>
          <p:cNvPr id="16" name="Title 5">
            <a:extLst>
              <a:ext uri="{FF2B5EF4-FFF2-40B4-BE49-F238E27FC236}">
                <a16:creationId xmlns:a16="http://schemas.microsoft.com/office/drawing/2014/main" id="{95BF620A-74B2-7739-55C0-E19FFE1735C7}"/>
              </a:ext>
            </a:extLst>
          </p:cNvPr>
          <p:cNvSpPr txBox="1">
            <a:spLocks/>
          </p:cNvSpPr>
          <p:nvPr/>
        </p:nvSpPr>
        <p:spPr>
          <a:xfrm>
            <a:off x="173488" y="263805"/>
            <a:ext cx="11350752" cy="69477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chemeClr val="bg1"/>
                </a:solidFill>
                <a:latin typeface="Source Sans Pro" panose="020B0503030403020204" pitchFamily="34" charset="0"/>
                <a:ea typeface="Source Sans Pro" panose="020B0503030403020204" pitchFamily="34" charset="0"/>
              </a:rPr>
              <a:t>Thank you.</a:t>
            </a:r>
          </a:p>
          <a:p>
            <a:pPr algn="ctr"/>
            <a:endParaRPr lang="en-US" sz="4400" dirty="0">
              <a:solidFill>
                <a:schemeClr val="bg1"/>
              </a:solidFill>
              <a:latin typeface="Source Sans Pro" panose="020B0503030403020204" pitchFamily="34" charset="0"/>
              <a:ea typeface="Source Sans Pro" panose="020B0503030403020204" pitchFamily="34" charset="0"/>
            </a:endParaRPr>
          </a:p>
        </p:txBody>
      </p:sp>
      <p:pic>
        <p:nvPicPr>
          <p:cNvPr id="2" name="Google Shape;506;p20" descr="A picture containing text, clipart&#10;&#10;Description automatically generated">
            <a:extLst>
              <a:ext uri="{FF2B5EF4-FFF2-40B4-BE49-F238E27FC236}">
                <a16:creationId xmlns:a16="http://schemas.microsoft.com/office/drawing/2014/main" id="{51F362D4-8F14-B5E3-30FF-BE38F99B884F}"/>
              </a:ext>
            </a:extLst>
          </p:cNvPr>
          <p:cNvPicPr preferRelativeResize="0"/>
          <p:nvPr/>
        </p:nvPicPr>
        <p:blipFill rotWithShape="1">
          <a:blip r:embed="rId4">
            <a:alphaModFix/>
          </a:blip>
          <a:srcRect/>
          <a:stretch/>
        </p:blipFill>
        <p:spPr>
          <a:xfrm>
            <a:off x="10105613" y="226520"/>
            <a:ext cx="1665763" cy="404211"/>
          </a:xfrm>
          <a:prstGeom prst="rect">
            <a:avLst/>
          </a:prstGeom>
          <a:noFill/>
          <a:ln>
            <a:noFill/>
          </a:ln>
        </p:spPr>
      </p:pic>
      <p:sp>
        <p:nvSpPr>
          <p:cNvPr id="6" name="Title 5">
            <a:extLst>
              <a:ext uri="{FF2B5EF4-FFF2-40B4-BE49-F238E27FC236}">
                <a16:creationId xmlns:a16="http://schemas.microsoft.com/office/drawing/2014/main" id="{D21A5044-F313-90D8-EA83-14165BF34CDD}"/>
              </a:ext>
            </a:extLst>
          </p:cNvPr>
          <p:cNvSpPr txBox="1">
            <a:spLocks/>
          </p:cNvSpPr>
          <p:nvPr/>
        </p:nvSpPr>
        <p:spPr>
          <a:xfrm>
            <a:off x="1087394" y="4961457"/>
            <a:ext cx="5918888" cy="12338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800" dirty="0">
                <a:solidFill>
                  <a:schemeClr val="bg1"/>
                </a:solidFill>
                <a:latin typeface="Source Sans Pro" panose="020B0503030403020204" pitchFamily="34" charset="0"/>
                <a:ea typeface="Source Sans Pro" panose="020B0503030403020204" pitchFamily="34" charset="0"/>
              </a:rPr>
              <a:t>Learn more about family caregivers’ shopping challenges and trends here: </a:t>
            </a:r>
          </a:p>
          <a:p>
            <a:pPr algn="ctr"/>
            <a:endParaRPr lang="en-US" sz="4400" dirty="0">
              <a:solidFill>
                <a:schemeClr val="bg1"/>
              </a:solidFill>
              <a:latin typeface="Source Sans Pro" panose="020B0503030403020204" pitchFamily="34" charset="0"/>
              <a:ea typeface="Source Sans Pro" panose="020B0503030403020204" pitchFamily="34" charset="0"/>
            </a:endParaRPr>
          </a:p>
        </p:txBody>
      </p:sp>
      <p:pic>
        <p:nvPicPr>
          <p:cNvPr id="5" name="Picture 4" descr="A qr code on a white background&#10;&#10;AI-generated content may be incorrect.">
            <a:extLst>
              <a:ext uri="{FF2B5EF4-FFF2-40B4-BE49-F238E27FC236}">
                <a16:creationId xmlns:a16="http://schemas.microsoft.com/office/drawing/2014/main" id="{EF2A2446-0B33-B183-9BD8-FC2C775C962A}"/>
              </a:ext>
            </a:extLst>
          </p:cNvPr>
          <p:cNvPicPr>
            <a:picLocks noChangeAspect="1"/>
          </p:cNvPicPr>
          <p:nvPr/>
        </p:nvPicPr>
        <p:blipFill>
          <a:blip r:embed="rId5"/>
          <a:srcRect l="30790" t="34414" r="30715" b="35136"/>
          <a:stretch>
            <a:fillRect/>
          </a:stretch>
        </p:blipFill>
        <p:spPr>
          <a:xfrm>
            <a:off x="7160741" y="4534243"/>
            <a:ext cx="2113005" cy="2088292"/>
          </a:xfrm>
          <a:prstGeom prst="rect">
            <a:avLst/>
          </a:prstGeom>
        </p:spPr>
      </p:pic>
    </p:spTree>
    <p:extLst>
      <p:ext uri="{BB962C8B-B14F-4D97-AF65-F5344CB8AC3E}">
        <p14:creationId xmlns:p14="http://schemas.microsoft.com/office/powerpoint/2010/main" val="4031994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4648D81-733A-3D70-257A-A1FC1CC81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D5176-5DC6-0420-FD75-AA38D9F7084F}"/>
              </a:ext>
            </a:extLst>
          </p:cNvPr>
          <p:cNvSpPr>
            <a:spLocks noGrp="1"/>
          </p:cNvSpPr>
          <p:nvPr>
            <p:ph type="title"/>
          </p:nvPr>
        </p:nvSpPr>
        <p:spPr>
          <a:xfrm>
            <a:off x="4122820" y="3899156"/>
            <a:ext cx="7615631" cy="2197484"/>
          </a:xfrm>
        </p:spPr>
        <p:txBody>
          <a:bodyPr/>
          <a:lstStyle/>
          <a:p>
            <a:pPr fontAlgn="base"/>
            <a:r>
              <a:rPr lang="en-US" sz="2800" dirty="0">
                <a:solidFill>
                  <a:schemeClr val="bg1"/>
                </a:solidFill>
              </a:rPr>
              <a:t>A conversation with:</a:t>
            </a:r>
            <a:br>
              <a:rPr lang="en-US" sz="2000" dirty="0">
                <a:solidFill>
                  <a:schemeClr val="bg1"/>
                </a:solidFill>
              </a:rPr>
            </a:br>
            <a:br>
              <a:rPr lang="en-US" sz="2000" dirty="0">
                <a:solidFill>
                  <a:schemeClr val="bg1"/>
                </a:solidFill>
              </a:rPr>
            </a:br>
            <a:r>
              <a:rPr lang="en-US" sz="2800" dirty="0">
                <a:solidFill>
                  <a:schemeClr val="bg1"/>
                </a:solidFill>
              </a:rPr>
              <a:t>Greg Klem</a:t>
            </a:r>
            <a:r>
              <a:rPr lang="en-US" sz="2800" b="0" dirty="0">
                <a:solidFill>
                  <a:schemeClr val="bg1"/>
                </a:solidFill>
              </a:rPr>
              <a:t>, Vice President,</a:t>
            </a:r>
            <a:br>
              <a:rPr lang="en-US" sz="2800" b="0" dirty="0">
                <a:solidFill>
                  <a:schemeClr val="bg1"/>
                </a:solidFill>
              </a:rPr>
            </a:br>
            <a:r>
              <a:rPr lang="en-US" sz="2800" b="0" dirty="0">
                <a:solidFill>
                  <a:schemeClr val="bg1"/>
                </a:solidFill>
              </a:rPr>
              <a:t>Enterprise Strategic Relationships  </a:t>
            </a:r>
            <a:br>
              <a:rPr lang="en-US" sz="2800" b="0" dirty="0">
                <a:solidFill>
                  <a:schemeClr val="bg1"/>
                </a:solidFill>
              </a:rPr>
            </a:br>
            <a:r>
              <a:rPr lang="en-US" sz="2800" b="0" dirty="0">
                <a:solidFill>
                  <a:schemeClr val="bg1"/>
                </a:solidFill>
              </a:rPr>
              <a:t>AARP </a:t>
            </a:r>
            <a:br>
              <a:rPr lang="en-US" sz="2000" dirty="0">
                <a:solidFill>
                  <a:schemeClr val="bg1"/>
                </a:solidFill>
              </a:rPr>
            </a:br>
            <a:endParaRPr lang="en-US" sz="2000" b="0" dirty="0">
              <a:solidFill>
                <a:schemeClr val="bg1"/>
              </a:solidFill>
            </a:endParaRPr>
          </a:p>
        </p:txBody>
      </p:sp>
      <p:pic>
        <p:nvPicPr>
          <p:cNvPr id="23" name="Picture 22" descr="Medium shot of a person smiling&#10;&#10;AI-generated content may be incorrect.">
            <a:extLst>
              <a:ext uri="{FF2B5EF4-FFF2-40B4-BE49-F238E27FC236}">
                <a16:creationId xmlns:a16="http://schemas.microsoft.com/office/drawing/2014/main" id="{3F2A1524-9774-0523-E214-5392DC1D6458}"/>
              </a:ext>
            </a:extLst>
          </p:cNvPr>
          <p:cNvPicPr>
            <a:picLocks noChangeAspect="1"/>
          </p:cNvPicPr>
          <p:nvPr/>
        </p:nvPicPr>
        <p:blipFill>
          <a:blip r:embed="rId3"/>
          <a:stretch>
            <a:fillRect/>
          </a:stretch>
        </p:blipFill>
        <p:spPr>
          <a:xfrm>
            <a:off x="1172638" y="3611038"/>
            <a:ext cx="2773720" cy="2773720"/>
          </a:xfrm>
          <a:prstGeom prst="rect">
            <a:avLst/>
          </a:prstGeom>
        </p:spPr>
      </p:pic>
      <p:pic>
        <p:nvPicPr>
          <p:cNvPr id="38" name="Google Shape;506;p20" descr="A picture containing text, clipart&#10;&#10;Description automatically generated">
            <a:extLst>
              <a:ext uri="{FF2B5EF4-FFF2-40B4-BE49-F238E27FC236}">
                <a16:creationId xmlns:a16="http://schemas.microsoft.com/office/drawing/2014/main" id="{0ED31BA9-E973-109C-9677-321C125D9163}"/>
              </a:ext>
            </a:extLst>
          </p:cNvPr>
          <p:cNvPicPr preferRelativeResize="0"/>
          <p:nvPr/>
        </p:nvPicPr>
        <p:blipFill rotWithShape="1">
          <a:blip r:embed="rId4">
            <a:alphaModFix/>
          </a:blip>
          <a:srcRect/>
          <a:stretch/>
        </p:blipFill>
        <p:spPr>
          <a:xfrm>
            <a:off x="10072688" y="310164"/>
            <a:ext cx="1665763" cy="404211"/>
          </a:xfrm>
          <a:prstGeom prst="rect">
            <a:avLst/>
          </a:prstGeom>
          <a:noFill/>
          <a:ln>
            <a:noFill/>
          </a:ln>
        </p:spPr>
      </p:pic>
      <p:sp>
        <p:nvSpPr>
          <p:cNvPr id="3" name="Title 1">
            <a:extLst>
              <a:ext uri="{FF2B5EF4-FFF2-40B4-BE49-F238E27FC236}">
                <a16:creationId xmlns:a16="http://schemas.microsoft.com/office/drawing/2014/main" id="{7B3E2D63-6F05-D79B-2324-ECA3A362CC98}"/>
              </a:ext>
            </a:extLst>
          </p:cNvPr>
          <p:cNvSpPr txBox="1">
            <a:spLocks/>
          </p:cNvSpPr>
          <p:nvPr/>
        </p:nvSpPr>
        <p:spPr>
          <a:xfrm>
            <a:off x="4122820" y="833701"/>
            <a:ext cx="6727931" cy="1920485"/>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solidFill>
                  <a:schemeClr val="bg1"/>
                </a:solidFill>
              </a:rPr>
              <a:t>Moderator:</a:t>
            </a:r>
            <a:br>
              <a:rPr lang="en-US" sz="2000" dirty="0">
                <a:solidFill>
                  <a:schemeClr val="bg1"/>
                </a:solidFill>
              </a:rPr>
            </a:br>
            <a:br>
              <a:rPr lang="en-US" sz="2000" dirty="0">
                <a:solidFill>
                  <a:schemeClr val="bg1"/>
                </a:solidFill>
              </a:rPr>
            </a:br>
            <a:r>
              <a:rPr lang="en-US" sz="2800" dirty="0">
                <a:solidFill>
                  <a:schemeClr val="bg1"/>
                </a:solidFill>
              </a:rPr>
              <a:t>Reema </a:t>
            </a:r>
            <a:r>
              <a:rPr lang="en-US" sz="2800" dirty="0" err="1">
                <a:solidFill>
                  <a:schemeClr val="bg1"/>
                </a:solidFill>
              </a:rPr>
              <a:t>Jweied-Guegel</a:t>
            </a:r>
            <a:r>
              <a:rPr lang="en-US" sz="2800" dirty="0">
                <a:solidFill>
                  <a:schemeClr val="bg1"/>
                </a:solidFill>
              </a:rPr>
              <a:t>, </a:t>
            </a:r>
            <a:r>
              <a:rPr lang="en-US" sz="2800" b="0" dirty="0">
                <a:solidFill>
                  <a:schemeClr val="bg1"/>
                </a:solidFill>
              </a:rPr>
              <a:t>Senior Director, Enterprise Strategic Relationships </a:t>
            </a:r>
          </a:p>
          <a:p>
            <a:r>
              <a:rPr lang="en-US" sz="2800" b="0" dirty="0">
                <a:solidFill>
                  <a:schemeClr val="bg1"/>
                </a:solidFill>
              </a:rPr>
              <a:t>AARP</a:t>
            </a:r>
            <a:endParaRPr lang="en-US" sz="1400" b="0" dirty="0">
              <a:solidFill>
                <a:schemeClr val="bg1"/>
              </a:solidFill>
            </a:endParaRPr>
          </a:p>
        </p:txBody>
      </p:sp>
      <p:pic>
        <p:nvPicPr>
          <p:cNvPr id="4" name="Picture 2">
            <a:extLst>
              <a:ext uri="{FF2B5EF4-FFF2-40B4-BE49-F238E27FC236}">
                <a16:creationId xmlns:a16="http://schemas.microsoft.com/office/drawing/2014/main" id="{1BE9D2D3-3619-B65E-E59A-8A4DD1A74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638" y="641722"/>
            <a:ext cx="2773720" cy="300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19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68382518-4690-CC99-6D00-9F8779AA3B07}"/>
              </a:ext>
            </a:extLst>
          </p:cNvPr>
          <p:cNvSpPr>
            <a:spLocks noGrp="1"/>
          </p:cNvSpPr>
          <p:nvPr>
            <p:ph type="body" idx="1"/>
          </p:nvPr>
        </p:nvSpPr>
        <p:spPr>
          <a:xfrm>
            <a:off x="285750" y="1987826"/>
            <a:ext cx="5916267" cy="4007449"/>
          </a:xfrm>
        </p:spPr>
        <p:txBody>
          <a:bodyPr>
            <a:normAutofit/>
          </a:bodyPr>
          <a:lstStyle/>
          <a:p>
            <a:pPr marL="101600" indent="0">
              <a:buNone/>
            </a:pPr>
            <a:r>
              <a:rPr lang="en-US" sz="4400" dirty="0"/>
              <a:t>The Economic Power of Older Adults: </a:t>
            </a:r>
            <a:br>
              <a:rPr lang="en-US" sz="4400" dirty="0"/>
            </a:br>
            <a:r>
              <a:rPr lang="en-US" sz="4400" b="1" dirty="0">
                <a:solidFill>
                  <a:schemeClr val="accent4"/>
                </a:solidFill>
              </a:rPr>
              <a:t>Longevity Economy</a:t>
            </a:r>
            <a:r>
              <a:rPr lang="en-US" sz="4400" dirty="0"/>
              <a:t> &amp; </a:t>
            </a:r>
            <a:r>
              <a:rPr lang="en-US" sz="4400" b="1" dirty="0">
                <a:solidFill>
                  <a:schemeClr val="accent4"/>
                </a:solidFill>
              </a:rPr>
              <a:t>Retail Trends</a:t>
            </a:r>
            <a:br>
              <a:rPr lang="en-US" sz="4400" dirty="0"/>
            </a:br>
            <a:endParaRPr lang="en-US" sz="4400" dirty="0"/>
          </a:p>
        </p:txBody>
      </p:sp>
      <p:sp>
        <p:nvSpPr>
          <p:cNvPr id="5" name="Slide Number Placeholder 4">
            <a:extLst>
              <a:ext uri="{FF2B5EF4-FFF2-40B4-BE49-F238E27FC236}">
                <a16:creationId xmlns:a16="http://schemas.microsoft.com/office/drawing/2014/main" id="{4099D94A-F278-F114-E093-7FFCE9DFEB18}"/>
              </a:ext>
            </a:extLst>
          </p:cNvPr>
          <p:cNvSpPr>
            <a:spLocks noGrp="1"/>
          </p:cNvSpPr>
          <p:nvPr>
            <p:ph type="sldNum" idx="12"/>
          </p:nvPr>
        </p:nvSpPr>
        <p:spPr>
          <a:xfrm>
            <a:off x="11580792" y="6452909"/>
            <a:ext cx="425677" cy="202835"/>
          </a:xfrm>
        </p:spPr>
        <p:txBody>
          <a:bodyPr wrap="square" anchor="ctr">
            <a:normAutofit fontScale="92500" lnSpcReduction="20000"/>
          </a:bodyPr>
          <a:lstStyle/>
          <a:p>
            <a:pPr>
              <a:lnSpc>
                <a:spcPct val="90000"/>
              </a:lnSpc>
              <a:spcAft>
                <a:spcPts val="600"/>
              </a:spcAft>
            </a:pPr>
            <a:fld id="{00000000-1234-1234-1234-123412341234}" type="slidenum">
              <a:rPr lang="en-US" sz="300" b="0" smtClean="0"/>
              <a:pPr>
                <a:lnSpc>
                  <a:spcPct val="90000"/>
                </a:lnSpc>
                <a:spcAft>
                  <a:spcPts val="600"/>
                </a:spcAft>
              </a:pPr>
              <a:t>3</a:t>
            </a:fld>
            <a:endParaRPr lang="en-US" sz="300" b="0" dirty="0"/>
          </a:p>
        </p:txBody>
      </p:sp>
      <p:pic>
        <p:nvPicPr>
          <p:cNvPr id="24" name="Picture 23" descr="A picture containing drawing&#10;&#10;Description automatically generated">
            <a:extLst>
              <a:ext uri="{FF2B5EF4-FFF2-40B4-BE49-F238E27FC236}">
                <a16:creationId xmlns:a16="http://schemas.microsoft.com/office/drawing/2014/main" id="{8EC6D9B1-5E56-BCBD-E87E-D52176EB88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750" y="6169738"/>
            <a:ext cx="1871663" cy="384588"/>
          </a:xfrm>
          <a:prstGeom prst="rect">
            <a:avLst/>
          </a:prstGeom>
        </p:spPr>
      </p:pic>
      <p:sp>
        <p:nvSpPr>
          <p:cNvPr id="26" name="Title 25">
            <a:extLst>
              <a:ext uri="{FF2B5EF4-FFF2-40B4-BE49-F238E27FC236}">
                <a16:creationId xmlns:a16="http://schemas.microsoft.com/office/drawing/2014/main" id="{9B29AC26-B1D8-C8DE-5020-C0934531510D}"/>
              </a:ext>
            </a:extLst>
          </p:cNvPr>
          <p:cNvSpPr>
            <a:spLocks noGrp="1"/>
          </p:cNvSpPr>
          <p:nvPr>
            <p:ph type="title"/>
          </p:nvPr>
        </p:nvSpPr>
        <p:spPr>
          <a:xfrm>
            <a:off x="166688" y="121657"/>
            <a:ext cx="5363817" cy="944936"/>
          </a:xfrm>
        </p:spPr>
        <p:txBody>
          <a:bodyPr/>
          <a:lstStyle/>
          <a:p>
            <a:r>
              <a:rPr lang="en-US" b="0" dirty="0">
                <a:solidFill>
                  <a:schemeClr val="bg2"/>
                </a:solidFill>
              </a:rPr>
              <a:t>Part I</a:t>
            </a:r>
          </a:p>
        </p:txBody>
      </p:sp>
      <p:pic>
        <p:nvPicPr>
          <p:cNvPr id="8" name="Picture 7" descr="A person pushing a shopping cart&#10;&#10;AI-generated content may be incorrect.">
            <a:extLst>
              <a:ext uri="{FF2B5EF4-FFF2-40B4-BE49-F238E27FC236}">
                <a16:creationId xmlns:a16="http://schemas.microsoft.com/office/drawing/2014/main" id="{42402FA7-44B4-08E1-6768-58487147B7D4}"/>
              </a:ext>
            </a:extLst>
          </p:cNvPr>
          <p:cNvPicPr>
            <a:picLocks noChangeAspect="1"/>
          </p:cNvPicPr>
          <p:nvPr/>
        </p:nvPicPr>
        <p:blipFill>
          <a:blip r:embed="rId4">
            <a:extLst>
              <a:ext uri="{837473B0-CC2E-450A-ABE3-18F120FF3D39}">
                <a1611:picAttrSrcUrl xmlns:a1611="http://schemas.microsoft.com/office/drawing/2016/11/main" r:id="rId5"/>
              </a:ext>
            </a:extLst>
          </a:blip>
          <a:srcRect l="34084" r="23695"/>
          <a:stretch>
            <a:fillRect/>
          </a:stretch>
        </p:blipFill>
        <p:spPr>
          <a:xfrm>
            <a:off x="6400800" y="0"/>
            <a:ext cx="5791201" cy="6858000"/>
          </a:xfrm>
          <a:prstGeom prst="rect">
            <a:avLst/>
          </a:prstGeom>
        </p:spPr>
      </p:pic>
    </p:spTree>
    <p:extLst>
      <p:ext uri="{BB962C8B-B14F-4D97-AF65-F5344CB8AC3E}">
        <p14:creationId xmlns:p14="http://schemas.microsoft.com/office/powerpoint/2010/main" val="28043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7" name="Picture 6" descr="A person with blonde hair and red background&#10;&#10;AI-generated content may be incorrect.">
            <a:extLst>
              <a:ext uri="{FF2B5EF4-FFF2-40B4-BE49-F238E27FC236}">
                <a16:creationId xmlns:a16="http://schemas.microsoft.com/office/drawing/2014/main" id="{4F7BDAFD-132E-62C5-21E1-133170E30AFC}"/>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318DF62-9F31-A2BE-27DF-56D676D99EC5}"/>
              </a:ext>
            </a:extLst>
          </p:cNvPr>
          <p:cNvSpPr txBox="1"/>
          <p:nvPr/>
        </p:nvSpPr>
        <p:spPr>
          <a:xfrm>
            <a:off x="3743324" y="1816030"/>
            <a:ext cx="7500938" cy="3046988"/>
          </a:xfrm>
          <a:prstGeom prst="rect">
            <a:avLst/>
          </a:prstGeom>
          <a:noFill/>
        </p:spPr>
        <p:txBody>
          <a:bodyPr wrap="square" rtlCol="0">
            <a:spAutoFit/>
          </a:bodyPr>
          <a:lstStyle/>
          <a:p>
            <a:r>
              <a:rPr lang="en-US" sz="4800" dirty="0">
                <a:solidFill>
                  <a:schemeClr val="bg1"/>
                </a:solidFill>
                <a:latin typeface="Source Sans Pro" panose="020B0503030403020204" pitchFamily="34" charset="0"/>
                <a:ea typeface="Source Sans Pro" panose="020B0503030403020204" pitchFamily="34" charset="0"/>
              </a:rPr>
              <a:t>By 2031, there will be more people over the age of 50, including millennials, than under the age of 18.</a:t>
            </a:r>
          </a:p>
        </p:txBody>
      </p:sp>
      <p:sp>
        <p:nvSpPr>
          <p:cNvPr id="5" name="TextBox 4">
            <a:extLst>
              <a:ext uri="{FF2B5EF4-FFF2-40B4-BE49-F238E27FC236}">
                <a16:creationId xmlns:a16="http://schemas.microsoft.com/office/drawing/2014/main" id="{8179ED2A-008A-BD80-9AB4-AFE8F34CFA03}"/>
              </a:ext>
            </a:extLst>
          </p:cNvPr>
          <p:cNvSpPr txBox="1"/>
          <p:nvPr/>
        </p:nvSpPr>
        <p:spPr>
          <a:xfrm>
            <a:off x="9844089" y="5521955"/>
            <a:ext cx="1828799" cy="338554"/>
          </a:xfrm>
          <a:prstGeom prst="rect">
            <a:avLst/>
          </a:prstGeom>
          <a:noFill/>
        </p:spPr>
        <p:txBody>
          <a:bodyPr wrap="square" rtlCol="0">
            <a:spAutoFit/>
          </a:bodyPr>
          <a:lstStyle/>
          <a:p>
            <a:r>
              <a:rPr lang="en-US" sz="1600" dirty="0">
                <a:solidFill>
                  <a:schemeClr val="bg1"/>
                </a:solidFill>
                <a:latin typeface="Source Sans Pro" panose="020B0503030403020204" pitchFamily="34" charset="0"/>
                <a:ea typeface="Source Sans Pro" panose="020B0503030403020204" pitchFamily="34" charset="0"/>
              </a:rPr>
              <a:t>Source: US Census</a:t>
            </a:r>
          </a:p>
        </p:txBody>
      </p:sp>
    </p:spTree>
    <p:extLst>
      <p:ext uri="{BB962C8B-B14F-4D97-AF65-F5344CB8AC3E}">
        <p14:creationId xmlns:p14="http://schemas.microsoft.com/office/powerpoint/2010/main" val="1186042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Google Shape;506;p20" descr="A picture containing text, clipart&#10;&#10;Description automatically generated">
            <a:extLst>
              <a:ext uri="{FF2B5EF4-FFF2-40B4-BE49-F238E27FC236}">
                <a16:creationId xmlns:a16="http://schemas.microsoft.com/office/drawing/2014/main" id="{5EE45C63-2463-7E60-6452-252761979568}"/>
              </a:ext>
            </a:extLst>
          </p:cNvPr>
          <p:cNvPicPr preferRelativeResize="0"/>
          <p:nvPr/>
        </p:nvPicPr>
        <p:blipFill rotWithShape="1">
          <a:blip r:embed="rId3">
            <a:alphaModFix/>
          </a:blip>
          <a:srcRect/>
          <a:stretch/>
        </p:blipFill>
        <p:spPr>
          <a:xfrm>
            <a:off x="9643912" y="512269"/>
            <a:ext cx="1665763" cy="404211"/>
          </a:xfrm>
          <a:prstGeom prst="rect">
            <a:avLst/>
          </a:prstGeom>
          <a:noFill/>
          <a:ln>
            <a:noFill/>
          </a:ln>
        </p:spPr>
      </p:pic>
      <p:sp>
        <p:nvSpPr>
          <p:cNvPr id="7" name="TextBox 6">
            <a:extLst>
              <a:ext uri="{FF2B5EF4-FFF2-40B4-BE49-F238E27FC236}">
                <a16:creationId xmlns:a16="http://schemas.microsoft.com/office/drawing/2014/main" id="{29EC141F-5C9C-0659-28B7-1DEFB9AA1622}"/>
              </a:ext>
            </a:extLst>
          </p:cNvPr>
          <p:cNvSpPr txBox="1"/>
          <p:nvPr/>
        </p:nvSpPr>
        <p:spPr>
          <a:xfrm>
            <a:off x="7472363" y="-2257425"/>
            <a:ext cx="184731" cy="307777"/>
          </a:xfrm>
          <a:prstGeom prst="rect">
            <a:avLst/>
          </a:prstGeom>
          <a:noFill/>
        </p:spPr>
        <p:txBody>
          <a:bodyPr wrap="none" rtlCol="0">
            <a:spAutoFit/>
          </a:bodyPr>
          <a:lstStyle/>
          <a:p>
            <a:endParaRPr lang="en-US" dirty="0"/>
          </a:p>
        </p:txBody>
      </p:sp>
      <p:pic>
        <p:nvPicPr>
          <p:cNvPr id="9" name="Graphic 8" descr="Man with solid fill">
            <a:extLst>
              <a:ext uri="{FF2B5EF4-FFF2-40B4-BE49-F238E27FC236}">
                <a16:creationId xmlns:a16="http://schemas.microsoft.com/office/drawing/2014/main" id="{A82CAA0A-C81E-EA90-820C-018702D2A2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3812" y="4685886"/>
            <a:ext cx="1312608" cy="1437379"/>
          </a:xfrm>
          <a:prstGeom prst="rect">
            <a:avLst/>
          </a:prstGeom>
        </p:spPr>
      </p:pic>
      <p:pic>
        <p:nvPicPr>
          <p:cNvPr id="11" name="Graphic 10" descr="Woman with solid fill">
            <a:extLst>
              <a:ext uri="{FF2B5EF4-FFF2-40B4-BE49-F238E27FC236}">
                <a16:creationId xmlns:a16="http://schemas.microsoft.com/office/drawing/2014/main" id="{52D638FE-BAD3-9837-0A61-0C1FBDE2CE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0541" y="4685885"/>
            <a:ext cx="1312608" cy="1437379"/>
          </a:xfrm>
          <a:prstGeom prst="rect">
            <a:avLst/>
          </a:prstGeom>
        </p:spPr>
      </p:pic>
      <p:pic>
        <p:nvPicPr>
          <p:cNvPr id="12" name="Graphic 11" descr="Man with solid fill">
            <a:extLst>
              <a:ext uri="{FF2B5EF4-FFF2-40B4-BE49-F238E27FC236}">
                <a16:creationId xmlns:a16="http://schemas.microsoft.com/office/drawing/2014/main" id="{824AF025-6E91-25C1-A044-48FF586798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45963" y="4685885"/>
            <a:ext cx="1312608" cy="1437379"/>
          </a:xfrm>
          <a:prstGeom prst="rect">
            <a:avLst/>
          </a:prstGeom>
        </p:spPr>
      </p:pic>
      <p:pic>
        <p:nvPicPr>
          <p:cNvPr id="13" name="Graphic 12" descr="Woman with solid fill">
            <a:extLst>
              <a:ext uri="{FF2B5EF4-FFF2-40B4-BE49-F238E27FC236}">
                <a16:creationId xmlns:a16="http://schemas.microsoft.com/office/drawing/2014/main" id="{8652E29B-1CC6-02CC-ED31-BC9E092A03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2692" y="4685885"/>
            <a:ext cx="1312608" cy="1437379"/>
          </a:xfrm>
          <a:prstGeom prst="rect">
            <a:avLst/>
          </a:prstGeom>
        </p:spPr>
      </p:pic>
      <p:sp>
        <p:nvSpPr>
          <p:cNvPr id="16" name="TextBox 15">
            <a:extLst>
              <a:ext uri="{FF2B5EF4-FFF2-40B4-BE49-F238E27FC236}">
                <a16:creationId xmlns:a16="http://schemas.microsoft.com/office/drawing/2014/main" id="{65AADB77-9593-6879-3F80-EDE8A36FF46D}"/>
              </a:ext>
            </a:extLst>
          </p:cNvPr>
          <p:cNvSpPr txBox="1"/>
          <p:nvPr/>
        </p:nvSpPr>
        <p:spPr>
          <a:xfrm>
            <a:off x="1353812" y="669432"/>
            <a:ext cx="8554641" cy="3816429"/>
          </a:xfrm>
          <a:prstGeom prst="rect">
            <a:avLst/>
          </a:prstGeom>
          <a:noFill/>
        </p:spPr>
        <p:txBody>
          <a:bodyPr wrap="square">
            <a:spAutoFit/>
          </a:bodyPr>
          <a:lstStyle/>
          <a:p>
            <a:r>
              <a:rPr lang="en-US" sz="8800" b="1" dirty="0">
                <a:solidFill>
                  <a:schemeClr val="bg2"/>
                </a:solidFill>
                <a:latin typeface="Source Sans Pro" panose="020B0503030403020204" pitchFamily="34" charset="0"/>
                <a:ea typeface="Source Sans Pro" panose="020B0503030403020204" pitchFamily="34" charset="0"/>
              </a:rPr>
              <a:t>63</a:t>
            </a:r>
            <a:r>
              <a:rPr lang="en-US" sz="6600" dirty="0">
                <a:solidFill>
                  <a:schemeClr val="bg1"/>
                </a:solidFill>
                <a:latin typeface="Source Sans Pro" panose="020B0503030403020204" pitchFamily="34" charset="0"/>
                <a:ea typeface="Source Sans Pro" panose="020B0503030403020204" pitchFamily="34" charset="0"/>
              </a:rPr>
              <a:t> million Americans are family caregivers  that’s </a:t>
            </a:r>
            <a:r>
              <a:rPr lang="en-US" sz="8800" b="1" dirty="0">
                <a:solidFill>
                  <a:schemeClr val="bg2"/>
                </a:solidFill>
                <a:latin typeface="Source Sans Pro" panose="020B0503030403020204" pitchFamily="34" charset="0"/>
                <a:ea typeface="Source Sans Pro" panose="020B0503030403020204" pitchFamily="34" charset="0"/>
              </a:rPr>
              <a:t>1 </a:t>
            </a:r>
            <a:r>
              <a:rPr lang="en-US" sz="6600" b="1" dirty="0">
                <a:solidFill>
                  <a:schemeClr val="bg2"/>
                </a:solidFill>
                <a:latin typeface="Source Sans Pro" panose="020B0503030403020204" pitchFamily="34" charset="0"/>
                <a:ea typeface="Source Sans Pro" panose="020B0503030403020204" pitchFamily="34" charset="0"/>
              </a:rPr>
              <a:t>in </a:t>
            </a:r>
            <a:r>
              <a:rPr lang="en-US" sz="8800" b="1" dirty="0">
                <a:solidFill>
                  <a:schemeClr val="bg2"/>
                </a:solidFill>
                <a:latin typeface="Source Sans Pro" panose="020B0503030403020204" pitchFamily="34" charset="0"/>
                <a:ea typeface="Source Sans Pro" panose="020B0503030403020204" pitchFamily="34" charset="0"/>
              </a:rPr>
              <a:t>4</a:t>
            </a:r>
            <a:r>
              <a:rPr lang="en-US" sz="6600" b="1" dirty="0">
                <a:solidFill>
                  <a:schemeClr val="bg2"/>
                </a:solidFill>
                <a:latin typeface="Source Sans Pro" panose="020B0503030403020204" pitchFamily="34" charset="0"/>
                <a:ea typeface="Source Sans Pro" panose="020B0503030403020204" pitchFamily="34" charset="0"/>
              </a:rPr>
              <a:t> </a:t>
            </a:r>
            <a:r>
              <a:rPr lang="en-US" sz="6600" dirty="0">
                <a:solidFill>
                  <a:schemeClr val="bg1"/>
                </a:solidFill>
                <a:latin typeface="Source Sans Pro" panose="020B0503030403020204" pitchFamily="34" charset="0"/>
                <a:ea typeface="Source Sans Pro" panose="020B0503030403020204" pitchFamily="34" charset="0"/>
              </a:rPr>
              <a:t>adults.</a:t>
            </a:r>
          </a:p>
        </p:txBody>
      </p:sp>
      <p:cxnSp>
        <p:nvCxnSpPr>
          <p:cNvPr id="18" name="Straight Connector 17">
            <a:extLst>
              <a:ext uri="{FF2B5EF4-FFF2-40B4-BE49-F238E27FC236}">
                <a16:creationId xmlns:a16="http://schemas.microsoft.com/office/drawing/2014/main" id="{3A3EE7D2-94D5-A2AF-D409-02CE53F27C20}"/>
              </a:ext>
            </a:extLst>
          </p:cNvPr>
          <p:cNvCxnSpPr/>
          <p:nvPr/>
        </p:nvCxnSpPr>
        <p:spPr>
          <a:xfrm>
            <a:off x="8915400" y="2643188"/>
            <a:ext cx="55721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679BAAC-1F05-C6F8-5A46-624372F2985E}"/>
              </a:ext>
            </a:extLst>
          </p:cNvPr>
          <p:cNvSpPr txBox="1"/>
          <p:nvPr/>
        </p:nvSpPr>
        <p:spPr>
          <a:xfrm>
            <a:off x="8915400" y="6345731"/>
            <a:ext cx="3186112" cy="338554"/>
          </a:xfrm>
          <a:prstGeom prst="rect">
            <a:avLst/>
          </a:prstGeom>
          <a:noFill/>
        </p:spPr>
        <p:txBody>
          <a:bodyPr wrap="square" rtlCol="0">
            <a:spAutoFit/>
          </a:bodyPr>
          <a:lstStyle/>
          <a:p>
            <a:r>
              <a:rPr lang="en-US" sz="1600" dirty="0">
                <a:solidFill>
                  <a:schemeClr val="bg1"/>
                </a:solidFill>
                <a:latin typeface="Source Sans Pro" panose="020B0503030403020204" pitchFamily="34" charset="0"/>
                <a:ea typeface="Source Sans Pro" panose="020B0503030403020204" pitchFamily="34" charset="0"/>
              </a:rPr>
              <a:t>Source: Caregiving in the US 2025</a:t>
            </a:r>
          </a:p>
        </p:txBody>
      </p:sp>
    </p:spTree>
    <p:extLst>
      <p:ext uri="{BB962C8B-B14F-4D97-AF65-F5344CB8AC3E}">
        <p14:creationId xmlns:p14="http://schemas.microsoft.com/office/powerpoint/2010/main" val="118880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2DEE-4495-62AC-8100-15FEC2CA4AF3}"/>
            </a:ext>
          </a:extLst>
        </p:cNvPr>
        <p:cNvGrpSpPr/>
        <p:nvPr/>
      </p:nvGrpSpPr>
      <p:grpSpPr>
        <a:xfrm>
          <a:off x="0" y="0"/>
          <a:ext cx="0" cy="0"/>
          <a:chOff x="0" y="0"/>
          <a:chExt cx="0" cy="0"/>
        </a:xfrm>
      </p:grpSpPr>
      <p:pic>
        <p:nvPicPr>
          <p:cNvPr id="3074" name="Picture 2" descr="infographic showing that seventy eight percent of caregivers incur routine out of pockets costs and the average is over seven thousand dollars per year also caregivers on average spend a quarter of their annual income on expenses">
            <a:extLst>
              <a:ext uri="{FF2B5EF4-FFF2-40B4-BE49-F238E27FC236}">
                <a16:creationId xmlns:a16="http://schemas.microsoft.com/office/drawing/2014/main" id="{A7B11125-D263-F3A9-81B9-8FB4B77394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1145" y="287784"/>
            <a:ext cx="10649710" cy="61190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190A2A-774F-7682-52A5-E682C7EDEB69}"/>
              </a:ext>
            </a:extLst>
          </p:cNvPr>
          <p:cNvSpPr txBox="1"/>
          <p:nvPr/>
        </p:nvSpPr>
        <p:spPr>
          <a:xfrm>
            <a:off x="7913022" y="6262439"/>
            <a:ext cx="3955890" cy="307777"/>
          </a:xfrm>
          <a:prstGeom prst="rect">
            <a:avLst/>
          </a:prstGeom>
          <a:noFill/>
        </p:spPr>
        <p:txBody>
          <a:bodyPr wrap="square" rtlCol="0">
            <a:spAutoFit/>
          </a:bodyPr>
          <a:lstStyle/>
          <a:p>
            <a:r>
              <a:rPr lang="en-US" kern="1200" dirty="0">
                <a:solidFill>
                  <a:schemeClr val="tx1"/>
                </a:solidFill>
                <a:effectLst/>
                <a:latin typeface="Source Sans Pro" panose="020B0503030403020204" pitchFamily="34" charset="0"/>
                <a:ea typeface="Source Sans Pro" panose="020B0503030403020204" pitchFamily="34" charset="0"/>
                <a:cs typeface="+mn-cs"/>
              </a:rPr>
              <a:t>Source: 2021 Caregiver Out-of-Pocket Costs Study</a:t>
            </a:r>
            <a:endParaRPr lang="en-US" dirty="0"/>
          </a:p>
        </p:txBody>
      </p:sp>
    </p:spTree>
    <p:extLst>
      <p:ext uri="{BB962C8B-B14F-4D97-AF65-F5344CB8AC3E}">
        <p14:creationId xmlns:p14="http://schemas.microsoft.com/office/powerpoint/2010/main" val="3249470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332C94-827D-6983-B4C8-1118E74270FE}"/>
              </a:ext>
            </a:extLst>
          </p:cNvPr>
          <p:cNvSpPr txBox="1"/>
          <p:nvPr/>
        </p:nvSpPr>
        <p:spPr>
          <a:xfrm>
            <a:off x="514350" y="5449133"/>
            <a:ext cx="6100762" cy="707886"/>
          </a:xfrm>
          <a:prstGeom prst="rect">
            <a:avLst/>
          </a:prstGeom>
          <a:noFill/>
        </p:spPr>
        <p:txBody>
          <a:bodyPr wrap="square">
            <a:spAutoFit/>
          </a:bodyPr>
          <a:lstStyle/>
          <a:p>
            <a:pPr fontAlgn="base">
              <a:lnSpc>
                <a:spcPts val="1569"/>
              </a:lnSpc>
              <a:buFont typeface="Arial" panose="020B0604020202020204" pitchFamily="34" charset="0"/>
              <a:buChar char="•"/>
            </a:pPr>
            <a:endParaRPr lang="en-US" sz="1600" baseline="30000" dirty="0">
              <a:solidFill>
                <a:schemeClr val="bg1"/>
              </a:solidFill>
              <a:latin typeface="Source Sans Pro" panose="020B0503030403020204" pitchFamily="34" charset="0"/>
              <a:ea typeface="Source Sans Pro" panose="020B0503030403020204" pitchFamily="34" charset="0"/>
            </a:endParaRPr>
          </a:p>
          <a:p>
            <a:pPr fontAlgn="base">
              <a:lnSpc>
                <a:spcPts val="1569"/>
              </a:lnSpc>
            </a:pPr>
            <a:r>
              <a:rPr lang="en-US" sz="1600" dirty="0">
                <a:solidFill>
                  <a:schemeClr val="bg1"/>
                </a:solidFill>
                <a:latin typeface="Source Sans Pro" panose="020B0503030403020204" pitchFamily="34" charset="0"/>
                <a:ea typeface="Source Sans Pro" panose="020B0503030403020204" pitchFamily="34" charset="0"/>
              </a:rPr>
              <a:t>Source: Family Caregiver Retail Preferences and Challenges</a:t>
            </a:r>
          </a:p>
          <a:p>
            <a:pPr algn="l" rtl="0" fontAlgn="base">
              <a:lnSpc>
                <a:spcPts val="1569"/>
              </a:lnSpc>
            </a:pPr>
            <a:r>
              <a:rPr lang="en-US" sz="1600" b="0" i="0" u="none" strike="noStrike" dirty="0">
                <a:effectLst/>
                <a:latin typeface="Source Sans Pro" panose="020B0503030403020204" pitchFamily="34" charset="0"/>
                <a:ea typeface="Source Sans Pro" panose="020B0503030403020204" pitchFamily="34" charset="0"/>
              </a:rPr>
              <a:t> </a:t>
            </a:r>
          </a:p>
        </p:txBody>
      </p:sp>
      <p:sp>
        <p:nvSpPr>
          <p:cNvPr id="6" name="TextBox 5">
            <a:extLst>
              <a:ext uri="{FF2B5EF4-FFF2-40B4-BE49-F238E27FC236}">
                <a16:creationId xmlns:a16="http://schemas.microsoft.com/office/drawing/2014/main" id="{18C54E50-7D4F-5E60-5764-A47C4322700C}"/>
              </a:ext>
            </a:extLst>
          </p:cNvPr>
          <p:cNvSpPr txBox="1"/>
          <p:nvPr/>
        </p:nvSpPr>
        <p:spPr>
          <a:xfrm>
            <a:off x="642937" y="945863"/>
            <a:ext cx="5843587" cy="4031873"/>
          </a:xfrm>
          <a:prstGeom prst="rect">
            <a:avLst/>
          </a:prstGeom>
          <a:noFill/>
        </p:spPr>
        <p:txBody>
          <a:bodyPr wrap="square" rtlCol="0">
            <a:spAutoFit/>
          </a:bodyPr>
          <a:lstStyle/>
          <a:p>
            <a:r>
              <a:rPr lang="en-US" sz="7800" b="1" dirty="0">
                <a:solidFill>
                  <a:schemeClr val="bg2"/>
                </a:solidFill>
              </a:rPr>
              <a:t>92%</a:t>
            </a:r>
            <a:r>
              <a:rPr lang="en-US" sz="8800" b="1" dirty="0">
                <a:solidFill>
                  <a:schemeClr val="bg2"/>
                </a:solidFill>
              </a:rPr>
              <a:t> </a:t>
            </a:r>
            <a:r>
              <a:rPr lang="en-US" sz="5600" dirty="0">
                <a:solidFill>
                  <a:schemeClr val="bg1"/>
                </a:solidFill>
              </a:rPr>
              <a:t>of family caregivers shop in-person for their care recipient.</a:t>
            </a:r>
          </a:p>
        </p:txBody>
      </p:sp>
      <p:sp>
        <p:nvSpPr>
          <p:cNvPr id="7" name="Rectangle 6">
            <a:extLst>
              <a:ext uri="{FF2B5EF4-FFF2-40B4-BE49-F238E27FC236}">
                <a16:creationId xmlns:a16="http://schemas.microsoft.com/office/drawing/2014/main" id="{1551DC4A-3C3C-6301-DAF9-9F02B395B68E}"/>
              </a:ext>
            </a:extLst>
          </p:cNvPr>
          <p:cNvSpPr/>
          <p:nvPr/>
        </p:nvSpPr>
        <p:spPr>
          <a:xfrm>
            <a:off x="6629400" y="0"/>
            <a:ext cx="5576888" cy="6857999"/>
          </a:xfrm>
          <a:prstGeom prst="rect">
            <a:avLst/>
          </a:prstGeom>
          <a:solidFill>
            <a:schemeClr val="accent2"/>
          </a:solidFill>
          <a:ln w="31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4" algn="ctr">
              <a:lnSpc>
                <a:spcPct val="150000"/>
              </a:lnSpc>
              <a:buClr>
                <a:schemeClr val="bg2"/>
              </a:buClr>
            </a:pPr>
            <a:r>
              <a:rPr lang="en-US" sz="3200" b="1" dirty="0">
                <a:solidFill>
                  <a:schemeClr val="bg2"/>
                </a:solidFill>
                <a:latin typeface="Source Sans Pro" panose="020B0503030403020204" pitchFamily="34" charset="0"/>
              </a:rPr>
              <a:t>Common Shopping Barriers</a:t>
            </a:r>
            <a:endParaRPr lang="en-US" sz="3200" dirty="0">
              <a:solidFill>
                <a:schemeClr val="bg2"/>
              </a:solidFill>
              <a:latin typeface="Source Sans Pro" panose="020B0503030403020204" pitchFamily="34" charset="0"/>
            </a:endParaRPr>
          </a:p>
          <a:p>
            <a:pPr marL="457200" lvl="4" indent="-457200">
              <a:lnSpc>
                <a:spcPct val="150000"/>
              </a:lnSpc>
              <a:buClr>
                <a:schemeClr val="accent2"/>
              </a:buClr>
              <a:buFont typeface="Arial" panose="020B0604020202020204" pitchFamily="34" charset="0"/>
              <a:buChar char="•"/>
            </a:pPr>
            <a:r>
              <a:rPr lang="en-US" sz="2800" dirty="0">
                <a:solidFill>
                  <a:schemeClr val="bg2"/>
                </a:solidFill>
                <a:latin typeface="Source Sans Pro" panose="020B0503030403020204" pitchFamily="34" charset="0"/>
              </a:rPr>
              <a:t>Lack of parking (53%)</a:t>
            </a:r>
          </a:p>
          <a:p>
            <a:pPr marL="457200" lvl="4" indent="-457200">
              <a:lnSpc>
                <a:spcPct val="150000"/>
              </a:lnSpc>
              <a:buClr>
                <a:schemeClr val="accent2"/>
              </a:buClr>
              <a:buFont typeface="Arial" panose="020B0604020202020204" pitchFamily="34" charset="0"/>
              <a:buChar char="•"/>
            </a:pPr>
            <a:r>
              <a:rPr lang="en-US" sz="2800" dirty="0">
                <a:solidFill>
                  <a:schemeClr val="bg2"/>
                </a:solidFill>
                <a:latin typeface="Source Sans Pro" panose="020B0503030403020204" pitchFamily="34" charset="0"/>
              </a:rPr>
              <a:t>Lack of seating (46%)</a:t>
            </a:r>
          </a:p>
          <a:p>
            <a:pPr marL="457200" lvl="4" indent="-457200">
              <a:lnSpc>
                <a:spcPct val="150000"/>
              </a:lnSpc>
              <a:buClr>
                <a:schemeClr val="accent2"/>
              </a:buClr>
              <a:buFont typeface="Arial" panose="020B0604020202020204" pitchFamily="34" charset="0"/>
              <a:buChar char="•"/>
            </a:pPr>
            <a:r>
              <a:rPr lang="en-US" sz="2800" dirty="0">
                <a:solidFill>
                  <a:schemeClr val="bg2"/>
                </a:solidFill>
                <a:latin typeface="Source Sans Pro" panose="020B0503030403020204" pitchFamily="34" charset="0"/>
              </a:rPr>
              <a:t>Inconvenient hours (39%)</a:t>
            </a:r>
          </a:p>
          <a:p>
            <a:pPr marL="457200" lvl="4" indent="-457200">
              <a:lnSpc>
                <a:spcPct val="150000"/>
              </a:lnSpc>
              <a:buClr>
                <a:schemeClr val="accent2"/>
              </a:buClr>
              <a:buFont typeface="Arial" panose="020B0604020202020204" pitchFamily="34" charset="0"/>
              <a:buChar char="•"/>
            </a:pPr>
            <a:r>
              <a:rPr lang="en-US" sz="2800" dirty="0">
                <a:solidFill>
                  <a:schemeClr val="bg2"/>
                </a:solidFill>
                <a:latin typeface="Source Sans Pro" panose="020B0503030403020204" pitchFamily="34" charset="0"/>
              </a:rPr>
              <a:t>Narrow aisles (36%)</a:t>
            </a:r>
          </a:p>
          <a:p>
            <a:pPr marL="457200" lvl="4" indent="-457200">
              <a:lnSpc>
                <a:spcPct val="150000"/>
              </a:lnSpc>
              <a:buClr>
                <a:schemeClr val="accent2"/>
              </a:buClr>
              <a:buFont typeface="Arial" panose="020B0604020202020204" pitchFamily="34" charset="0"/>
              <a:buChar char="•"/>
            </a:pPr>
            <a:r>
              <a:rPr lang="en-US" sz="2800" dirty="0">
                <a:solidFill>
                  <a:schemeClr val="bg2"/>
                </a:solidFill>
                <a:latin typeface="Source Sans Pro" panose="020B0503030403020204" pitchFamily="34" charset="0"/>
              </a:rPr>
              <a:t>Lack of transportation (36%)</a:t>
            </a:r>
            <a:endParaRPr lang="en-US" sz="2800" dirty="0">
              <a:solidFill>
                <a:schemeClr val="bg2"/>
              </a:solidFill>
              <a:latin typeface="Source Sans Pro" panose="020B0503030403020204" pitchFamily="34" charset="0"/>
              <a:ea typeface="Source Sans Pro" panose="020B0503030403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A0AB548A-077B-D721-CA4F-B362598F1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2687" y="283288"/>
            <a:ext cx="1871663" cy="384588"/>
          </a:xfrm>
          <a:prstGeom prst="rect">
            <a:avLst/>
          </a:prstGeom>
        </p:spPr>
      </p:pic>
    </p:spTree>
    <p:extLst>
      <p:ext uri="{BB962C8B-B14F-4D97-AF65-F5344CB8AC3E}">
        <p14:creationId xmlns:p14="http://schemas.microsoft.com/office/powerpoint/2010/main" val="149955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C08FE27D-C23E-FEAA-D7F3-35F4FC4041E1}"/>
            </a:ext>
          </a:extLst>
        </p:cNvPr>
        <p:cNvGrpSpPr/>
        <p:nvPr/>
      </p:nvGrpSpPr>
      <p:grpSpPr>
        <a:xfrm>
          <a:off x="0" y="0"/>
          <a:ext cx="0" cy="0"/>
          <a:chOff x="0" y="0"/>
          <a:chExt cx="0" cy="0"/>
        </a:xfrm>
      </p:grpSpPr>
      <p:pic>
        <p:nvPicPr>
          <p:cNvPr id="38" name="Google Shape;506;p20" descr="A picture containing text, clipart&#10;&#10;Description automatically generated">
            <a:extLst>
              <a:ext uri="{FF2B5EF4-FFF2-40B4-BE49-F238E27FC236}">
                <a16:creationId xmlns:a16="http://schemas.microsoft.com/office/drawing/2014/main" id="{66A5C4E6-1C7F-6DC0-06D8-5945610D62F1}"/>
              </a:ext>
            </a:extLst>
          </p:cNvPr>
          <p:cNvPicPr preferRelativeResize="0"/>
          <p:nvPr/>
        </p:nvPicPr>
        <p:blipFill rotWithShape="1">
          <a:blip r:embed="rId3">
            <a:alphaModFix/>
          </a:blip>
          <a:srcRect/>
          <a:stretch/>
        </p:blipFill>
        <p:spPr>
          <a:xfrm>
            <a:off x="10072688" y="310164"/>
            <a:ext cx="1665763" cy="404211"/>
          </a:xfrm>
          <a:prstGeom prst="rect">
            <a:avLst/>
          </a:prstGeom>
          <a:noFill/>
          <a:ln>
            <a:noFill/>
          </a:ln>
        </p:spPr>
      </p:pic>
      <p:pic>
        <p:nvPicPr>
          <p:cNvPr id="4" name="Picture 3" descr="A person wearing glasses and orange jacket&#10;&#10;AI-generated content may be incorrect.">
            <a:extLst>
              <a:ext uri="{FF2B5EF4-FFF2-40B4-BE49-F238E27FC236}">
                <a16:creationId xmlns:a16="http://schemas.microsoft.com/office/drawing/2014/main" id="{E2FC3FEE-55A8-E121-29D7-319895A3D384}"/>
              </a:ext>
            </a:extLst>
          </p:cNvPr>
          <p:cNvPicPr>
            <a:picLocks noChangeAspect="1"/>
          </p:cNvPicPr>
          <p:nvPr/>
        </p:nvPicPr>
        <p:blipFill>
          <a:blip r:embed="rId4"/>
          <a:srcRect r="2389" b="7527"/>
          <a:stretch>
            <a:fillRect/>
          </a:stretch>
        </p:blipFill>
        <p:spPr>
          <a:xfrm>
            <a:off x="1213762" y="3623304"/>
            <a:ext cx="2732593" cy="2799484"/>
          </a:xfrm>
          <a:prstGeom prst="rect">
            <a:avLst/>
          </a:prstGeom>
        </p:spPr>
      </p:pic>
      <p:sp>
        <p:nvSpPr>
          <p:cNvPr id="5" name="Title 1">
            <a:extLst>
              <a:ext uri="{FF2B5EF4-FFF2-40B4-BE49-F238E27FC236}">
                <a16:creationId xmlns:a16="http://schemas.microsoft.com/office/drawing/2014/main" id="{49173136-D243-74E4-9422-CC4A22199E0B}"/>
              </a:ext>
            </a:extLst>
          </p:cNvPr>
          <p:cNvSpPr txBox="1">
            <a:spLocks/>
          </p:cNvSpPr>
          <p:nvPr/>
        </p:nvSpPr>
        <p:spPr>
          <a:xfrm>
            <a:off x="4122820" y="4395202"/>
            <a:ext cx="7319537" cy="1643486"/>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solidFill>
                  <a:schemeClr val="bg1"/>
                </a:solidFill>
              </a:rPr>
              <a:t>A conversations with:</a:t>
            </a:r>
          </a:p>
          <a:p>
            <a:endParaRPr lang="en-US" sz="2800" dirty="0">
              <a:solidFill>
                <a:schemeClr val="bg1"/>
              </a:solidFill>
            </a:endParaRPr>
          </a:p>
          <a:p>
            <a:r>
              <a:rPr lang="en-US" sz="2800" dirty="0">
                <a:solidFill>
                  <a:schemeClr val="bg1"/>
                </a:solidFill>
              </a:rPr>
              <a:t>Rita B. Choula</a:t>
            </a:r>
            <a:r>
              <a:rPr lang="en-US" sz="2800" b="0" dirty="0">
                <a:solidFill>
                  <a:schemeClr val="bg1"/>
                </a:solidFill>
              </a:rPr>
              <a:t>, Senior Director of Caregiving</a:t>
            </a:r>
          </a:p>
          <a:p>
            <a:r>
              <a:rPr lang="en-US" sz="2800" b="0" dirty="0">
                <a:solidFill>
                  <a:schemeClr val="bg1"/>
                </a:solidFill>
              </a:rPr>
              <a:t>AARP Public Policy Institute</a:t>
            </a:r>
            <a:endParaRPr lang="en-US" sz="2800" dirty="0">
              <a:solidFill>
                <a:schemeClr val="bg1"/>
              </a:solidFill>
            </a:endParaRPr>
          </a:p>
        </p:txBody>
      </p:sp>
      <p:sp>
        <p:nvSpPr>
          <p:cNvPr id="2" name="Title 1">
            <a:extLst>
              <a:ext uri="{FF2B5EF4-FFF2-40B4-BE49-F238E27FC236}">
                <a16:creationId xmlns:a16="http://schemas.microsoft.com/office/drawing/2014/main" id="{935F34CB-2AD3-654B-A8E9-B42868508727}"/>
              </a:ext>
            </a:extLst>
          </p:cNvPr>
          <p:cNvSpPr txBox="1">
            <a:spLocks/>
          </p:cNvSpPr>
          <p:nvPr/>
        </p:nvSpPr>
        <p:spPr>
          <a:xfrm>
            <a:off x="4122820" y="833701"/>
            <a:ext cx="6727931" cy="1920485"/>
          </a:xfrm>
          <a:prstGeom prst="rect">
            <a:avLst/>
          </a:prstGeom>
          <a:noFill/>
          <a:ln>
            <a:noFill/>
          </a:ln>
        </p:spPr>
        <p:txBody>
          <a:bodyPr spcFirstLastPara="1" wrap="square" lIns="91425" tIns="45700" rIns="91425" bIns="45700" anchor="b"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Source Sans Pro"/>
              <a:buNone/>
              <a:defRPr sz="3200" b="1"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solidFill>
                  <a:schemeClr val="bg1"/>
                </a:solidFill>
              </a:rPr>
              <a:t>Moderator:</a:t>
            </a:r>
            <a:br>
              <a:rPr lang="en-US" sz="2000" dirty="0">
                <a:solidFill>
                  <a:schemeClr val="bg1"/>
                </a:solidFill>
              </a:rPr>
            </a:br>
            <a:br>
              <a:rPr lang="en-US" sz="2000" dirty="0">
                <a:solidFill>
                  <a:schemeClr val="bg1"/>
                </a:solidFill>
              </a:rPr>
            </a:br>
            <a:r>
              <a:rPr lang="en-US" sz="2800" dirty="0">
                <a:solidFill>
                  <a:schemeClr val="bg1"/>
                </a:solidFill>
              </a:rPr>
              <a:t>Reema </a:t>
            </a:r>
            <a:r>
              <a:rPr lang="en-US" sz="2800" dirty="0" err="1">
                <a:solidFill>
                  <a:schemeClr val="bg1"/>
                </a:solidFill>
              </a:rPr>
              <a:t>Jweied-Guegel</a:t>
            </a:r>
            <a:r>
              <a:rPr lang="en-US" sz="2800" dirty="0">
                <a:solidFill>
                  <a:schemeClr val="bg1"/>
                </a:solidFill>
              </a:rPr>
              <a:t>, </a:t>
            </a:r>
            <a:r>
              <a:rPr lang="en-US" sz="2800" b="0" dirty="0">
                <a:solidFill>
                  <a:schemeClr val="bg1"/>
                </a:solidFill>
              </a:rPr>
              <a:t>Senior Director, Enterprise Strategic Relationships </a:t>
            </a:r>
          </a:p>
          <a:p>
            <a:r>
              <a:rPr lang="en-US" sz="2800" b="0" dirty="0">
                <a:solidFill>
                  <a:schemeClr val="bg1"/>
                </a:solidFill>
              </a:rPr>
              <a:t>AARP</a:t>
            </a:r>
            <a:endParaRPr lang="en-US" sz="1400" b="0" dirty="0">
              <a:solidFill>
                <a:schemeClr val="bg1"/>
              </a:solidFill>
            </a:endParaRPr>
          </a:p>
        </p:txBody>
      </p:sp>
      <p:pic>
        <p:nvPicPr>
          <p:cNvPr id="6" name="Picture 2">
            <a:extLst>
              <a:ext uri="{FF2B5EF4-FFF2-40B4-BE49-F238E27FC236}">
                <a16:creationId xmlns:a16="http://schemas.microsoft.com/office/drawing/2014/main" id="{BBAC167E-4F53-9C67-02C2-13DC360CF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638" y="641722"/>
            <a:ext cx="2773720" cy="300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00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D75AE-8F6E-10D9-EC73-A74CFEE468AE}"/>
            </a:ext>
          </a:extLst>
        </p:cNvPr>
        <p:cNvGrpSpPr/>
        <p:nvPr/>
      </p:nvGrpSpPr>
      <p:grpSpPr>
        <a:xfrm>
          <a:off x="0" y="0"/>
          <a:ext cx="0" cy="0"/>
          <a:chOff x="0" y="0"/>
          <a:chExt cx="0" cy="0"/>
        </a:xfrm>
      </p:grpSpPr>
      <p:sp>
        <p:nvSpPr>
          <p:cNvPr id="28" name="Text Placeholder 3">
            <a:extLst>
              <a:ext uri="{FF2B5EF4-FFF2-40B4-BE49-F238E27FC236}">
                <a16:creationId xmlns:a16="http://schemas.microsoft.com/office/drawing/2014/main" id="{A66D5475-ABCB-5038-80D3-A3E1C01164DC}"/>
              </a:ext>
            </a:extLst>
          </p:cNvPr>
          <p:cNvSpPr>
            <a:spLocks noGrp="1"/>
          </p:cNvSpPr>
          <p:nvPr>
            <p:ph type="body" idx="1"/>
          </p:nvPr>
        </p:nvSpPr>
        <p:spPr>
          <a:xfrm>
            <a:off x="190500" y="1425275"/>
            <a:ext cx="5905499" cy="4007449"/>
          </a:xfrm>
        </p:spPr>
        <p:txBody>
          <a:bodyPr>
            <a:normAutofit/>
          </a:bodyPr>
          <a:lstStyle/>
          <a:p>
            <a:pPr marL="101600" indent="0">
              <a:buNone/>
            </a:pPr>
            <a:r>
              <a:rPr lang="en-US" sz="4400" dirty="0"/>
              <a:t>Who are </a:t>
            </a:r>
            <a:r>
              <a:rPr lang="en-US" sz="4400" b="1" dirty="0">
                <a:solidFill>
                  <a:schemeClr val="accent4"/>
                </a:solidFill>
              </a:rPr>
              <a:t>Family Caregivers </a:t>
            </a:r>
            <a:r>
              <a:rPr lang="en-US" sz="4400" dirty="0"/>
              <a:t>and What Do </a:t>
            </a:r>
            <a:r>
              <a:rPr lang="en-US" sz="4400" b="1" dirty="0">
                <a:solidFill>
                  <a:schemeClr val="accent4"/>
                </a:solidFill>
              </a:rPr>
              <a:t>Community Pharmacies </a:t>
            </a:r>
            <a:r>
              <a:rPr lang="en-US" sz="4400" dirty="0"/>
              <a:t>Mean to Them </a:t>
            </a:r>
            <a:br>
              <a:rPr lang="en-US" sz="4400" dirty="0"/>
            </a:br>
            <a:endParaRPr lang="en-US" sz="4400" dirty="0"/>
          </a:p>
        </p:txBody>
      </p:sp>
      <p:sp>
        <p:nvSpPr>
          <p:cNvPr id="5" name="Slide Number Placeholder 4">
            <a:extLst>
              <a:ext uri="{FF2B5EF4-FFF2-40B4-BE49-F238E27FC236}">
                <a16:creationId xmlns:a16="http://schemas.microsoft.com/office/drawing/2014/main" id="{873F59D2-6478-E7CE-DD37-65CDE685301D}"/>
              </a:ext>
            </a:extLst>
          </p:cNvPr>
          <p:cNvSpPr>
            <a:spLocks noGrp="1"/>
          </p:cNvSpPr>
          <p:nvPr>
            <p:ph type="sldNum" idx="12"/>
          </p:nvPr>
        </p:nvSpPr>
        <p:spPr>
          <a:xfrm>
            <a:off x="11580792" y="6452909"/>
            <a:ext cx="425677" cy="202835"/>
          </a:xfrm>
        </p:spPr>
        <p:txBody>
          <a:bodyPr wrap="square" anchor="ctr">
            <a:normAutofit fontScale="92500" lnSpcReduction="20000"/>
          </a:bodyPr>
          <a:lstStyle/>
          <a:p>
            <a:pPr>
              <a:lnSpc>
                <a:spcPct val="90000"/>
              </a:lnSpc>
              <a:spcAft>
                <a:spcPts val="600"/>
              </a:spcAft>
            </a:pPr>
            <a:fld id="{00000000-1234-1234-1234-123412341234}" type="slidenum">
              <a:rPr lang="en-US" sz="300" b="0" smtClean="0"/>
              <a:pPr>
                <a:lnSpc>
                  <a:spcPct val="90000"/>
                </a:lnSpc>
                <a:spcAft>
                  <a:spcPts val="600"/>
                </a:spcAft>
              </a:pPr>
              <a:t>9</a:t>
            </a:fld>
            <a:endParaRPr lang="en-US" sz="300" b="0" dirty="0"/>
          </a:p>
        </p:txBody>
      </p:sp>
      <p:pic>
        <p:nvPicPr>
          <p:cNvPr id="24" name="Picture 23" descr="A picture containing drawing&#10;&#10;Description automatically generated">
            <a:extLst>
              <a:ext uri="{FF2B5EF4-FFF2-40B4-BE49-F238E27FC236}">
                <a16:creationId xmlns:a16="http://schemas.microsoft.com/office/drawing/2014/main" id="{22004F09-A60E-8B38-1F86-79917F161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953" y="6169738"/>
            <a:ext cx="1871663" cy="384588"/>
          </a:xfrm>
          <a:prstGeom prst="rect">
            <a:avLst/>
          </a:prstGeom>
        </p:spPr>
      </p:pic>
      <p:sp>
        <p:nvSpPr>
          <p:cNvPr id="26" name="Title 25">
            <a:extLst>
              <a:ext uri="{FF2B5EF4-FFF2-40B4-BE49-F238E27FC236}">
                <a16:creationId xmlns:a16="http://schemas.microsoft.com/office/drawing/2014/main" id="{71EBF5FF-9068-3544-2769-A6985D972C58}"/>
              </a:ext>
            </a:extLst>
          </p:cNvPr>
          <p:cNvSpPr>
            <a:spLocks noGrp="1"/>
          </p:cNvSpPr>
          <p:nvPr>
            <p:ph type="title"/>
          </p:nvPr>
        </p:nvSpPr>
        <p:spPr>
          <a:xfrm>
            <a:off x="166688" y="121657"/>
            <a:ext cx="5363817" cy="944936"/>
          </a:xfrm>
        </p:spPr>
        <p:txBody>
          <a:bodyPr/>
          <a:lstStyle/>
          <a:p>
            <a:r>
              <a:rPr lang="en-US" b="0" dirty="0">
                <a:solidFill>
                  <a:schemeClr val="bg2"/>
                </a:solidFill>
              </a:rPr>
              <a:t>Part II</a:t>
            </a:r>
          </a:p>
        </p:txBody>
      </p:sp>
      <p:pic>
        <p:nvPicPr>
          <p:cNvPr id="7" name="Picture 6" descr="A person and a child walking on a path&#10;&#10;AI-generated content may be incorrect.">
            <a:extLst>
              <a:ext uri="{FF2B5EF4-FFF2-40B4-BE49-F238E27FC236}">
                <a16:creationId xmlns:a16="http://schemas.microsoft.com/office/drawing/2014/main" id="{216D8184-9B6C-6F67-9461-2BAF57D306F0}"/>
              </a:ext>
            </a:extLst>
          </p:cNvPr>
          <p:cNvPicPr>
            <a:picLocks noChangeAspect="1"/>
          </p:cNvPicPr>
          <p:nvPr/>
        </p:nvPicPr>
        <p:blipFill>
          <a:blip r:embed="rId4"/>
          <a:srcRect l="2865" r="2778"/>
          <a:stretch>
            <a:fillRect/>
          </a:stretch>
        </p:blipFill>
        <p:spPr>
          <a:xfrm>
            <a:off x="5730537" y="14288"/>
            <a:ext cx="6470996" cy="6857998"/>
          </a:xfrm>
          <a:prstGeom prst="rect">
            <a:avLst/>
          </a:prstGeom>
        </p:spPr>
      </p:pic>
    </p:spTree>
    <p:extLst>
      <p:ext uri="{BB962C8B-B14F-4D97-AF65-F5344CB8AC3E}">
        <p14:creationId xmlns:p14="http://schemas.microsoft.com/office/powerpoint/2010/main" val="25295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Custom 81">
      <a:dk1>
        <a:srgbClr val="000000"/>
      </a:dk1>
      <a:lt1>
        <a:srgbClr val="FFFFFF"/>
      </a:lt1>
      <a:dk2>
        <a:srgbClr val="EF1300"/>
      </a:dk2>
      <a:lt2>
        <a:srgbClr val="E7E6E6"/>
      </a:lt2>
      <a:accent1>
        <a:srgbClr val="F75D59"/>
      </a:accent1>
      <a:accent2>
        <a:srgbClr val="FFC5C0"/>
      </a:accent2>
      <a:accent3>
        <a:srgbClr val="FFC9AB"/>
      </a:accent3>
      <a:accent4>
        <a:srgbClr val="5C0033"/>
      </a:accent4>
      <a:accent5>
        <a:srgbClr val="EF1300"/>
      </a:accent5>
      <a:accent6>
        <a:srgbClr val="0000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AARP New DIY Template ">
      <a:dk1>
        <a:srgbClr val="141313"/>
      </a:dk1>
      <a:lt1>
        <a:srgbClr val="FFFFFF"/>
      </a:lt1>
      <a:dk2>
        <a:srgbClr val="EC1300"/>
      </a:dk2>
      <a:lt2>
        <a:srgbClr val="F2F2F2"/>
      </a:lt2>
      <a:accent1>
        <a:srgbClr val="6C6860"/>
      </a:accent1>
      <a:accent2>
        <a:srgbClr val="FFC5C0"/>
      </a:accent2>
      <a:accent3>
        <a:srgbClr val="F75D59"/>
      </a:accent3>
      <a:accent4>
        <a:srgbClr val="DADADA"/>
      </a:accent4>
      <a:accent5>
        <a:srgbClr val="F2F2F2"/>
      </a:accent5>
      <a:accent6>
        <a:srgbClr val="FFFFFF"/>
      </a:accent6>
      <a:hlink>
        <a:srgbClr val="3C3C3B"/>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2946</TotalTime>
  <Words>2655</Words>
  <Application>Microsoft Macintosh PowerPoint</Application>
  <PresentationFormat>Widescreen</PresentationFormat>
  <Paragraphs>215</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Source Sans Pro</vt:lpstr>
      <vt:lpstr>Calibri</vt:lpstr>
      <vt:lpstr>Avenir</vt:lpstr>
      <vt:lpstr>Arial</vt:lpstr>
      <vt:lpstr>Office Theme</vt:lpstr>
      <vt:lpstr>1_Custom Design</vt:lpstr>
      <vt:lpstr>PowerPoint Presentation</vt:lpstr>
      <vt:lpstr>A conversation with:  Greg Klem, Vice President, Enterprise Strategic Relationships   AARP  </vt:lpstr>
      <vt:lpstr>Part I</vt:lpstr>
      <vt:lpstr>PowerPoint Presentation</vt:lpstr>
      <vt:lpstr>PowerPoint Presentation</vt:lpstr>
      <vt:lpstr>PowerPoint Presentation</vt:lpstr>
      <vt:lpstr>PowerPoint Presentation</vt:lpstr>
      <vt:lpstr>PowerPoint Presentation</vt:lpstr>
      <vt:lpstr>Part II</vt:lpstr>
      <vt:lpstr>PowerPoint Presentation</vt:lpstr>
      <vt:lpstr>PowerPoint Presentation</vt:lpstr>
      <vt:lpstr>PowerPoint Presentation</vt:lpstr>
      <vt:lpstr>PowerPoint Presentation</vt:lpstr>
      <vt:lpstr>PowerPoint Presentation</vt:lpstr>
      <vt:lpstr>Part III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Jweied Guegel, Reema</dc:creator>
  <cp:lastModifiedBy>Curtis, Alyson (TMP)</cp:lastModifiedBy>
  <cp:revision>20</cp:revision>
  <cp:lastPrinted>2024-05-29T12:17:19Z</cp:lastPrinted>
  <dcterms:created xsi:type="dcterms:W3CDTF">2022-05-20T13:16:18Z</dcterms:created>
  <dcterms:modified xsi:type="dcterms:W3CDTF">2025-08-21T18:42:15Z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0x0101000D46FDFB3047FC4484AB7F14CA75EB67</vt:lpwstr>
  </property>
</Properties>
</file>