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1301" r:id="rId3"/>
    <p:sldId id="1302" r:id="rId4"/>
    <p:sldId id="1303" r:id="rId5"/>
    <p:sldId id="1308" r:id="rId6"/>
    <p:sldId id="279" r:id="rId7"/>
    <p:sldId id="1266" r:id="rId8"/>
    <p:sldId id="1267" r:id="rId9"/>
    <p:sldId id="420" r:id="rId10"/>
    <p:sldId id="444" r:id="rId11"/>
    <p:sldId id="1269" r:id="rId12"/>
    <p:sldId id="1277" r:id="rId13"/>
    <p:sldId id="292" r:id="rId14"/>
    <p:sldId id="437" r:id="rId15"/>
    <p:sldId id="436" r:id="rId16"/>
    <p:sldId id="1304" r:id="rId17"/>
    <p:sldId id="1305" r:id="rId18"/>
    <p:sldId id="1270" r:id="rId19"/>
    <p:sldId id="1271" r:id="rId20"/>
    <p:sldId id="1273" r:id="rId21"/>
    <p:sldId id="1281" r:id="rId22"/>
    <p:sldId id="1275" r:id="rId23"/>
    <p:sldId id="1278" r:id="rId24"/>
    <p:sldId id="445" r:id="rId25"/>
    <p:sldId id="1296" r:id="rId26"/>
    <p:sldId id="1297" r:id="rId27"/>
    <p:sldId id="1276" r:id="rId28"/>
    <p:sldId id="1279" r:id="rId29"/>
    <p:sldId id="1280" r:id="rId30"/>
    <p:sldId id="293" r:id="rId31"/>
    <p:sldId id="448" r:id="rId32"/>
    <p:sldId id="1284" r:id="rId33"/>
    <p:sldId id="1285" r:id="rId34"/>
    <p:sldId id="1286" r:id="rId35"/>
    <p:sldId id="1287" r:id="rId36"/>
    <p:sldId id="1288" r:id="rId37"/>
    <p:sldId id="1289" r:id="rId38"/>
    <p:sldId id="1291" r:id="rId39"/>
    <p:sldId id="1292" r:id="rId40"/>
    <p:sldId id="1293" r:id="rId41"/>
    <p:sldId id="1294" r:id="rId42"/>
    <p:sldId id="1295" r:id="rId43"/>
    <p:sldId id="1309" r:id="rId44"/>
    <p:sldId id="1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32B"/>
    <a:srgbClr val="023D88"/>
    <a:srgbClr val="F3A036"/>
    <a:srgbClr val="06249D"/>
    <a:srgbClr val="102184"/>
    <a:srgbClr val="C5C7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5"/>
    <p:restoredTop sz="94727"/>
  </p:normalViewPr>
  <p:slideViewPr>
    <p:cSldViewPr snapToGrid="0" showGuides="1">
      <p:cViewPr>
        <p:scale>
          <a:sx n="100" d="100"/>
          <a:sy n="100" d="100"/>
        </p:scale>
        <p:origin x="1128" y="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8A1FD-E9F9-584F-8202-AA7E859A7F2E}" type="datetimeFigureOut">
              <a:rPr lang="en-US" smtClean="0"/>
              <a:t>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174CB-CD15-B34D-AE3D-DDE507BECE91}" type="slidenum">
              <a:rPr lang="en-US" smtClean="0"/>
              <a:t>‹#›</a:t>
            </a:fld>
            <a:endParaRPr lang="en-US"/>
          </a:p>
        </p:txBody>
      </p:sp>
    </p:spTree>
    <p:extLst>
      <p:ext uri="{BB962C8B-B14F-4D97-AF65-F5344CB8AC3E}">
        <p14:creationId xmlns:p14="http://schemas.microsoft.com/office/powerpoint/2010/main" val="1347572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blue background with white text&#10;&#10;Description automatically generated">
            <a:extLst>
              <a:ext uri="{FF2B5EF4-FFF2-40B4-BE49-F238E27FC236}">
                <a16:creationId xmlns:a16="http://schemas.microsoft.com/office/drawing/2014/main" id="{2640B966-0329-0E60-999D-53C2B2EFCFEF}"/>
              </a:ext>
            </a:extLst>
          </p:cNvPr>
          <p:cNvPicPr>
            <a:picLocks noChangeAspect="1"/>
          </p:cNvPicPr>
          <p:nvPr userDrawn="1"/>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3194348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9E1F5-3B32-399F-E43C-4B1AE7EF5D45}"/>
              </a:ext>
            </a:extLst>
          </p:cNvPr>
          <p:cNvPicPr>
            <a:picLocks noChangeAspect="1"/>
          </p:cNvPicPr>
          <p:nvPr userDrawn="1"/>
        </p:nvPicPr>
        <p:blipFill>
          <a:blip r:embed="rId2"/>
          <a:srcRect/>
          <a:stretch/>
        </p:blipFill>
        <p:spPr>
          <a:xfrm>
            <a:off x="26229" y="9939"/>
            <a:ext cx="12179300" cy="6858000"/>
          </a:xfrm>
          <a:prstGeom prst="rect">
            <a:avLst/>
          </a:prstGeom>
        </p:spPr>
      </p:pic>
      <p:sp>
        <p:nvSpPr>
          <p:cNvPr id="4" name="Text Placeholder 3">
            <a:extLst>
              <a:ext uri="{FF2B5EF4-FFF2-40B4-BE49-F238E27FC236}">
                <a16:creationId xmlns:a16="http://schemas.microsoft.com/office/drawing/2014/main" id="{CBD2D5A9-AC84-A246-E6D9-C6DD066C7A35}"/>
              </a:ext>
            </a:extLst>
          </p:cNvPr>
          <p:cNvSpPr>
            <a:spLocks noGrp="1"/>
          </p:cNvSpPr>
          <p:nvPr>
            <p:ph type="body" sz="quarter" idx="14" hasCustomPrompt="1"/>
          </p:nvPr>
        </p:nvSpPr>
        <p:spPr>
          <a:xfrm>
            <a:off x="5644662" y="6422231"/>
            <a:ext cx="5442193" cy="265004"/>
          </a:xfrm>
          <a:prstGeom prst="rect">
            <a:avLst/>
          </a:prstGeom>
        </p:spPr>
        <p:txBody>
          <a:bodyPr/>
          <a:lstStyle>
            <a:lvl1pPr marL="0" indent="0" algn="r">
              <a:buNone/>
              <a:defRPr sz="1400" b="1" i="0" spc="300">
                <a:solidFill>
                  <a:schemeClr val="bg1"/>
                </a:solidFill>
                <a:latin typeface="Helvetica" pitchFamily="2" charset="0"/>
              </a:defRPr>
            </a:lvl1pPr>
            <a:lvl5pPr marL="1828800" indent="0">
              <a:buNone/>
              <a:defRPr/>
            </a:lvl5pPr>
          </a:lstStyle>
          <a:p>
            <a:pPr lvl="0"/>
            <a:r>
              <a:rPr lang="en-US" dirty="0"/>
              <a:t>PRODUCT PROTECTION | SECTION TITLE</a:t>
            </a:r>
          </a:p>
          <a:p>
            <a:pPr lvl="4"/>
            <a:endParaRPr lang="en-US" dirty="0"/>
          </a:p>
        </p:txBody>
      </p:sp>
      <p:sp>
        <p:nvSpPr>
          <p:cNvPr id="6" name="Title 5">
            <a:extLst>
              <a:ext uri="{FF2B5EF4-FFF2-40B4-BE49-F238E27FC236}">
                <a16:creationId xmlns:a16="http://schemas.microsoft.com/office/drawing/2014/main" id="{31B4341E-34AF-F8C7-1A67-82CA3CE48969}"/>
              </a:ext>
            </a:extLst>
          </p:cNvPr>
          <p:cNvSpPr>
            <a:spLocks noGrp="1"/>
          </p:cNvSpPr>
          <p:nvPr>
            <p:ph type="title" hasCustomPrompt="1"/>
          </p:nvPr>
        </p:nvSpPr>
        <p:spPr>
          <a:xfrm>
            <a:off x="777361" y="690135"/>
            <a:ext cx="10515600" cy="568094"/>
          </a:xfrm>
          <a:prstGeom prst="rect">
            <a:avLst/>
          </a:prstGeom>
        </p:spPr>
        <p:txBody>
          <a:bodyPr/>
          <a:lstStyle>
            <a:lvl1pPr>
              <a:defRPr sz="4500" b="1" i="0">
                <a:solidFill>
                  <a:srgbClr val="06249D"/>
                </a:solidFill>
                <a:latin typeface="Helvetica" pitchFamily="2" charset="0"/>
              </a:defRPr>
            </a:lvl1pPr>
          </a:lstStyle>
          <a:p>
            <a:r>
              <a:rPr lang="en-US" dirty="0"/>
              <a:t>Headline Here</a:t>
            </a:r>
          </a:p>
        </p:txBody>
      </p:sp>
      <p:sp>
        <p:nvSpPr>
          <p:cNvPr id="8" name="Text Placeholder 7">
            <a:extLst>
              <a:ext uri="{FF2B5EF4-FFF2-40B4-BE49-F238E27FC236}">
                <a16:creationId xmlns:a16="http://schemas.microsoft.com/office/drawing/2014/main" id="{C41A5613-C1E8-BC60-2182-6527C9E1A45A}"/>
              </a:ext>
            </a:extLst>
          </p:cNvPr>
          <p:cNvSpPr>
            <a:spLocks noGrp="1"/>
          </p:cNvSpPr>
          <p:nvPr>
            <p:ph type="body" sz="quarter" idx="10" hasCustomPrompt="1"/>
          </p:nvPr>
        </p:nvSpPr>
        <p:spPr>
          <a:xfrm>
            <a:off x="777361" y="1478098"/>
            <a:ext cx="6400800" cy="307778"/>
          </a:xfrm>
          <a:prstGeom prst="rect">
            <a:avLst/>
          </a:prstGeom>
        </p:spPr>
        <p:txBody>
          <a:bodyPr/>
          <a:lstStyle>
            <a:lvl1pPr marL="0" indent="0">
              <a:buNone/>
              <a:defRPr sz="1800" b="1" i="0" spc="300">
                <a:solidFill>
                  <a:srgbClr val="FE532B"/>
                </a:solidFill>
                <a:latin typeface="Helvetica" pitchFamily="2" charset="0"/>
              </a:defRPr>
            </a:lvl1pPr>
            <a:lvl2pPr marL="457200" indent="0" algn="l">
              <a:buFont typeface="Arial" panose="020B0604020202020204" pitchFamily="34" charset="0"/>
              <a:buNone/>
              <a:defRPr/>
            </a:lvl2pPr>
          </a:lstStyle>
          <a:p>
            <a:pPr lvl="0"/>
            <a:r>
              <a:rPr lang="en-US" dirty="0"/>
              <a:t>SUBHEADLINE HERE</a:t>
            </a:r>
          </a:p>
        </p:txBody>
      </p:sp>
      <p:sp>
        <p:nvSpPr>
          <p:cNvPr id="11" name="Text Placeholder 10">
            <a:extLst>
              <a:ext uri="{FF2B5EF4-FFF2-40B4-BE49-F238E27FC236}">
                <a16:creationId xmlns:a16="http://schemas.microsoft.com/office/drawing/2014/main" id="{54B7763A-39A2-3E02-4AE7-FB9CD6F4A21F}"/>
              </a:ext>
            </a:extLst>
          </p:cNvPr>
          <p:cNvSpPr>
            <a:spLocks noGrp="1"/>
          </p:cNvSpPr>
          <p:nvPr>
            <p:ph type="body" sz="quarter" idx="11"/>
          </p:nvPr>
        </p:nvSpPr>
        <p:spPr>
          <a:xfrm>
            <a:off x="777361" y="2386972"/>
            <a:ext cx="6669087" cy="2814637"/>
          </a:xfrm>
          <a:prstGeom prst="rect">
            <a:avLst/>
          </a:prstGeom>
        </p:spPr>
        <p:txBody>
          <a:bodyPr/>
          <a:lstStyle>
            <a:lvl1pPr>
              <a:defRPr sz="1600" b="0" i="0">
                <a:solidFill>
                  <a:schemeClr val="bg2">
                    <a:lumMod val="50000"/>
                  </a:schemeClr>
                </a:solidFill>
                <a:latin typeface="Helvetica" pitchFamily="2" charset="0"/>
                <a:cs typeface="Arial" panose="020B0604020202020204" pitchFamily="34" charset="0"/>
              </a:defRPr>
            </a:lvl1pPr>
            <a:lvl2pPr>
              <a:defRPr sz="1600" b="0" i="0">
                <a:solidFill>
                  <a:schemeClr val="bg2">
                    <a:lumMod val="50000"/>
                  </a:schemeClr>
                </a:solidFill>
                <a:latin typeface="Helvetica" pitchFamily="2" charset="0"/>
                <a:cs typeface="Arial" panose="020B0604020202020204" pitchFamily="34" charset="0"/>
              </a:defRPr>
            </a:lvl2pPr>
            <a:lvl3pPr>
              <a:defRPr sz="1600" b="0" i="0">
                <a:solidFill>
                  <a:schemeClr val="bg2">
                    <a:lumMod val="50000"/>
                  </a:schemeClr>
                </a:solidFill>
                <a:latin typeface="Helvetica" pitchFamily="2" charset="0"/>
                <a:cs typeface="Arial" panose="020B0604020202020204" pitchFamily="34" charset="0"/>
              </a:defRPr>
            </a:lvl3pPr>
            <a:lvl4pPr>
              <a:defRPr sz="1600" b="0" i="0">
                <a:solidFill>
                  <a:schemeClr val="bg2">
                    <a:lumMod val="50000"/>
                  </a:schemeClr>
                </a:solidFill>
                <a:latin typeface="Helvetica" pitchFamily="2" charset="0"/>
                <a:cs typeface="Arial" panose="020B0604020202020204" pitchFamily="34" charset="0"/>
              </a:defRPr>
            </a:lvl4pPr>
            <a:lvl5pPr>
              <a:defRPr sz="1600" b="0" i="0">
                <a:solidFill>
                  <a:schemeClr val="bg2">
                    <a:lumMod val="50000"/>
                  </a:schemeClr>
                </a:solidFill>
                <a:latin typeface="Helvetica"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9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E25DE6-82C1-62D5-5FB7-48FF997EABF2}"/>
              </a:ext>
            </a:extLst>
          </p:cNvPr>
          <p:cNvPicPr>
            <a:picLocks noChangeAspect="1"/>
          </p:cNvPicPr>
          <p:nvPr userDrawn="1"/>
        </p:nvPicPr>
        <p:blipFill>
          <a:blip r:embed="rId2"/>
          <a:srcRect/>
          <a:stretch/>
        </p:blipFill>
        <p:spPr>
          <a:xfrm>
            <a:off x="0" y="0"/>
            <a:ext cx="12192000" cy="6865152"/>
          </a:xfrm>
          <a:prstGeom prst="rect">
            <a:avLst/>
          </a:prstGeom>
        </p:spPr>
      </p:pic>
      <p:sp>
        <p:nvSpPr>
          <p:cNvPr id="3" name="Title 2">
            <a:extLst>
              <a:ext uri="{FF2B5EF4-FFF2-40B4-BE49-F238E27FC236}">
                <a16:creationId xmlns:a16="http://schemas.microsoft.com/office/drawing/2014/main" id="{EB105B4D-C93C-F84F-2953-0AC71A89E313}"/>
              </a:ext>
            </a:extLst>
          </p:cNvPr>
          <p:cNvSpPr>
            <a:spLocks noGrp="1"/>
          </p:cNvSpPr>
          <p:nvPr>
            <p:ph type="title" hasCustomPrompt="1"/>
          </p:nvPr>
        </p:nvSpPr>
        <p:spPr>
          <a:xfrm>
            <a:off x="759070" y="2747840"/>
            <a:ext cx="10515600" cy="681160"/>
          </a:xfrm>
          <a:prstGeom prst="rect">
            <a:avLst/>
          </a:prstGeom>
        </p:spPr>
        <p:txBody>
          <a:bodyPr/>
          <a:lstStyle>
            <a:lvl1pPr>
              <a:defRPr sz="4800" b="1" i="0">
                <a:solidFill>
                  <a:schemeClr val="bg1"/>
                </a:solidFill>
                <a:latin typeface="Helvetica" pitchFamily="2" charset="0"/>
              </a:defRPr>
            </a:lvl1pPr>
          </a:lstStyle>
          <a:p>
            <a:r>
              <a:rPr lang="en-US" dirty="0"/>
              <a:t>Section Headline</a:t>
            </a:r>
          </a:p>
        </p:txBody>
      </p:sp>
      <p:sp>
        <p:nvSpPr>
          <p:cNvPr id="2" name="Text Placeholder 3">
            <a:extLst>
              <a:ext uri="{FF2B5EF4-FFF2-40B4-BE49-F238E27FC236}">
                <a16:creationId xmlns:a16="http://schemas.microsoft.com/office/drawing/2014/main" id="{100332CF-1504-0297-2974-7795BEBF5215}"/>
              </a:ext>
            </a:extLst>
          </p:cNvPr>
          <p:cNvSpPr>
            <a:spLocks noGrp="1"/>
          </p:cNvSpPr>
          <p:nvPr>
            <p:ph type="body" sz="quarter" idx="14" hasCustomPrompt="1"/>
          </p:nvPr>
        </p:nvSpPr>
        <p:spPr>
          <a:xfrm>
            <a:off x="5723792" y="6158462"/>
            <a:ext cx="5363063" cy="265004"/>
          </a:xfrm>
          <a:prstGeom prst="rect">
            <a:avLst/>
          </a:prstGeom>
        </p:spPr>
        <p:txBody>
          <a:bodyPr/>
          <a:lstStyle>
            <a:lvl1pPr marL="0" indent="0" algn="r">
              <a:buNone/>
              <a:defRPr sz="1400" b="1" i="0" spc="300">
                <a:solidFill>
                  <a:schemeClr val="bg1"/>
                </a:solidFill>
                <a:latin typeface="Helvetica" pitchFamily="2" charset="0"/>
              </a:defRPr>
            </a:lvl1pPr>
            <a:lvl5pPr marL="1828800" indent="0">
              <a:buNone/>
              <a:defRPr/>
            </a:lvl5pPr>
          </a:lstStyle>
          <a:p>
            <a:pPr lvl="0"/>
            <a:r>
              <a:rPr lang="en-US" dirty="0"/>
              <a:t>PRODUCT PROTECTION | SECTION TITLE</a:t>
            </a:r>
          </a:p>
          <a:p>
            <a:pPr lvl="4"/>
            <a:endParaRPr lang="en-US" dirty="0"/>
          </a:p>
        </p:txBody>
      </p:sp>
    </p:spTree>
    <p:extLst>
      <p:ext uri="{BB962C8B-B14F-4D97-AF65-F5344CB8AC3E}">
        <p14:creationId xmlns:p14="http://schemas.microsoft.com/office/powerpoint/2010/main" val="2508716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0E878C-2B43-AEA6-02B6-5551A9BDD985}"/>
              </a:ext>
            </a:extLst>
          </p:cNvPr>
          <p:cNvPicPr>
            <a:picLocks noChangeAspect="1"/>
          </p:cNvPicPr>
          <p:nvPr userDrawn="1"/>
        </p:nvPicPr>
        <p:blipFill>
          <a:blip r:embed="rId2"/>
          <a:srcRect/>
          <a:stretch/>
        </p:blipFill>
        <p:spPr>
          <a:xfrm>
            <a:off x="26229" y="9939"/>
            <a:ext cx="12179300" cy="6858000"/>
          </a:xfrm>
          <a:prstGeom prst="rect">
            <a:avLst/>
          </a:prstGeom>
        </p:spPr>
      </p:pic>
      <p:sp>
        <p:nvSpPr>
          <p:cNvPr id="6" name="Title 5">
            <a:extLst>
              <a:ext uri="{FF2B5EF4-FFF2-40B4-BE49-F238E27FC236}">
                <a16:creationId xmlns:a16="http://schemas.microsoft.com/office/drawing/2014/main" id="{31B4341E-34AF-F8C7-1A67-82CA3CE48969}"/>
              </a:ext>
            </a:extLst>
          </p:cNvPr>
          <p:cNvSpPr>
            <a:spLocks noGrp="1"/>
          </p:cNvSpPr>
          <p:nvPr>
            <p:ph type="title" hasCustomPrompt="1"/>
          </p:nvPr>
        </p:nvSpPr>
        <p:spPr>
          <a:xfrm>
            <a:off x="777361" y="690135"/>
            <a:ext cx="10515600" cy="568094"/>
          </a:xfrm>
          <a:prstGeom prst="rect">
            <a:avLst/>
          </a:prstGeom>
        </p:spPr>
        <p:txBody>
          <a:bodyPr/>
          <a:lstStyle>
            <a:lvl1pPr>
              <a:defRPr sz="4500" b="1" i="0">
                <a:solidFill>
                  <a:srgbClr val="06249D"/>
                </a:solidFill>
                <a:latin typeface="Helvetica" pitchFamily="2" charset="0"/>
              </a:defRPr>
            </a:lvl1pPr>
          </a:lstStyle>
          <a:p>
            <a:r>
              <a:rPr lang="en-US" dirty="0"/>
              <a:t>Headline Here</a:t>
            </a:r>
          </a:p>
        </p:txBody>
      </p:sp>
      <p:sp>
        <p:nvSpPr>
          <p:cNvPr id="8" name="Text Placeholder 7">
            <a:extLst>
              <a:ext uri="{FF2B5EF4-FFF2-40B4-BE49-F238E27FC236}">
                <a16:creationId xmlns:a16="http://schemas.microsoft.com/office/drawing/2014/main" id="{C41A5613-C1E8-BC60-2182-6527C9E1A45A}"/>
              </a:ext>
            </a:extLst>
          </p:cNvPr>
          <p:cNvSpPr>
            <a:spLocks noGrp="1"/>
          </p:cNvSpPr>
          <p:nvPr>
            <p:ph type="body" sz="quarter" idx="10" hasCustomPrompt="1"/>
          </p:nvPr>
        </p:nvSpPr>
        <p:spPr>
          <a:xfrm>
            <a:off x="777361" y="1478098"/>
            <a:ext cx="6400800" cy="307778"/>
          </a:xfrm>
          <a:prstGeom prst="rect">
            <a:avLst/>
          </a:prstGeom>
        </p:spPr>
        <p:txBody>
          <a:bodyPr/>
          <a:lstStyle>
            <a:lvl1pPr marL="0" indent="0">
              <a:buNone/>
              <a:defRPr sz="1800" b="1" i="0" spc="300">
                <a:solidFill>
                  <a:srgbClr val="FE532B"/>
                </a:solidFill>
                <a:latin typeface="Helvetica" pitchFamily="2" charset="0"/>
              </a:defRPr>
            </a:lvl1pPr>
            <a:lvl2pPr marL="457200" indent="0" algn="l">
              <a:buFont typeface="Arial" panose="020B0604020202020204" pitchFamily="34" charset="0"/>
              <a:buNone/>
              <a:defRPr/>
            </a:lvl2pPr>
          </a:lstStyle>
          <a:p>
            <a:pPr lvl="0"/>
            <a:r>
              <a:rPr lang="en-US" dirty="0"/>
              <a:t>SUBHEADLINE HERE</a:t>
            </a:r>
          </a:p>
        </p:txBody>
      </p:sp>
      <p:sp>
        <p:nvSpPr>
          <p:cNvPr id="11" name="Text Placeholder 10">
            <a:extLst>
              <a:ext uri="{FF2B5EF4-FFF2-40B4-BE49-F238E27FC236}">
                <a16:creationId xmlns:a16="http://schemas.microsoft.com/office/drawing/2014/main" id="{54B7763A-39A2-3E02-4AE7-FB9CD6F4A21F}"/>
              </a:ext>
            </a:extLst>
          </p:cNvPr>
          <p:cNvSpPr>
            <a:spLocks noGrp="1"/>
          </p:cNvSpPr>
          <p:nvPr>
            <p:ph type="body" sz="quarter" idx="11"/>
          </p:nvPr>
        </p:nvSpPr>
        <p:spPr>
          <a:xfrm>
            <a:off x="777361" y="2386972"/>
            <a:ext cx="6669087" cy="2814637"/>
          </a:xfrm>
          <a:prstGeom prst="rect">
            <a:avLst/>
          </a:prstGeom>
        </p:spPr>
        <p:txBody>
          <a:bodyPr/>
          <a:lstStyle>
            <a:lvl1pPr>
              <a:defRPr sz="1600" b="0" i="0">
                <a:solidFill>
                  <a:schemeClr val="bg2">
                    <a:lumMod val="50000"/>
                  </a:schemeClr>
                </a:solidFill>
                <a:latin typeface="Arial" panose="020B0604020202020204" pitchFamily="34" charset="0"/>
                <a:cs typeface="Arial" panose="020B0604020202020204" pitchFamily="34" charset="0"/>
              </a:defRPr>
            </a:lvl1pPr>
            <a:lvl2pPr>
              <a:defRPr sz="1600" b="0" i="0">
                <a:solidFill>
                  <a:schemeClr val="bg2">
                    <a:lumMod val="50000"/>
                  </a:schemeClr>
                </a:solidFill>
                <a:latin typeface="Arial" panose="020B0604020202020204" pitchFamily="34" charset="0"/>
                <a:cs typeface="Arial" panose="020B0604020202020204" pitchFamily="34" charset="0"/>
              </a:defRPr>
            </a:lvl2pPr>
            <a:lvl3pPr>
              <a:defRPr sz="1600" b="0" i="0">
                <a:solidFill>
                  <a:schemeClr val="bg2">
                    <a:lumMod val="50000"/>
                  </a:schemeClr>
                </a:solidFill>
                <a:latin typeface="Arial" panose="020B0604020202020204" pitchFamily="34" charset="0"/>
                <a:cs typeface="Arial" panose="020B0604020202020204" pitchFamily="34" charset="0"/>
              </a:defRPr>
            </a:lvl3pPr>
            <a:lvl4pPr>
              <a:defRPr sz="1600" b="0" i="0">
                <a:solidFill>
                  <a:schemeClr val="bg2">
                    <a:lumMod val="50000"/>
                  </a:schemeClr>
                </a:solidFill>
                <a:latin typeface="Arial" panose="020B0604020202020204" pitchFamily="34" charset="0"/>
                <a:cs typeface="Arial" panose="020B0604020202020204" pitchFamily="34" charset="0"/>
              </a:defRPr>
            </a:lvl4pPr>
            <a:lvl5pPr>
              <a:defRPr sz="1600" b="0" i="0">
                <a:solidFill>
                  <a:schemeClr val="bg2">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CD0B4FFB-DA23-ADAF-7C27-84E4EB69D587}"/>
              </a:ext>
            </a:extLst>
          </p:cNvPr>
          <p:cNvSpPr>
            <a:spLocks noGrp="1"/>
          </p:cNvSpPr>
          <p:nvPr>
            <p:ph type="pic" sz="quarter" idx="13"/>
          </p:nvPr>
        </p:nvSpPr>
        <p:spPr>
          <a:xfrm>
            <a:off x="7754424" y="690136"/>
            <a:ext cx="3538537" cy="4511474"/>
          </a:xfrm>
          <a:prstGeom prst="rect">
            <a:avLst/>
          </a:prstGeom>
        </p:spPr>
        <p:txBody>
          <a:bodyPr/>
          <a:lstStyle>
            <a:lvl1pPr marL="0" indent="0">
              <a:buNone/>
              <a:defRPr sz="1400" b="0" i="0">
                <a:solidFill>
                  <a:schemeClr val="bg2">
                    <a:lumMod val="75000"/>
                  </a:schemeClr>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ext Placeholder 3">
            <a:extLst>
              <a:ext uri="{FF2B5EF4-FFF2-40B4-BE49-F238E27FC236}">
                <a16:creationId xmlns:a16="http://schemas.microsoft.com/office/drawing/2014/main" id="{F830D2A6-7C48-8CF0-93E5-E0C4D1D432AB}"/>
              </a:ext>
            </a:extLst>
          </p:cNvPr>
          <p:cNvSpPr>
            <a:spLocks noGrp="1"/>
          </p:cNvSpPr>
          <p:nvPr>
            <p:ph type="body" sz="quarter" idx="14" hasCustomPrompt="1"/>
          </p:nvPr>
        </p:nvSpPr>
        <p:spPr>
          <a:xfrm>
            <a:off x="5644662" y="6422231"/>
            <a:ext cx="5442193" cy="265004"/>
          </a:xfrm>
          <a:prstGeom prst="rect">
            <a:avLst/>
          </a:prstGeom>
        </p:spPr>
        <p:txBody>
          <a:bodyPr/>
          <a:lstStyle>
            <a:lvl1pPr marL="0" indent="0" algn="r">
              <a:buNone/>
              <a:defRPr sz="1400" b="1" i="0" spc="300">
                <a:solidFill>
                  <a:schemeClr val="bg1"/>
                </a:solidFill>
                <a:latin typeface="Helvetica" pitchFamily="2" charset="0"/>
              </a:defRPr>
            </a:lvl1pPr>
            <a:lvl5pPr marL="1828800" indent="0">
              <a:buNone/>
              <a:defRPr/>
            </a:lvl5pPr>
          </a:lstStyle>
          <a:p>
            <a:pPr lvl="0"/>
            <a:r>
              <a:rPr lang="en-US" dirty="0"/>
              <a:t>PRODUCT PROTECTION | SECTION TITLE</a:t>
            </a:r>
          </a:p>
          <a:p>
            <a:pPr lvl="4"/>
            <a:endParaRPr lang="en-US" dirty="0"/>
          </a:p>
        </p:txBody>
      </p:sp>
    </p:spTree>
    <p:extLst>
      <p:ext uri="{BB962C8B-B14F-4D97-AF65-F5344CB8AC3E}">
        <p14:creationId xmlns:p14="http://schemas.microsoft.com/office/powerpoint/2010/main" val="324987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5FCAC-3770-1486-980A-3C1B121F8F2E}"/>
              </a:ext>
            </a:extLst>
          </p:cNvPr>
          <p:cNvPicPr>
            <a:picLocks noChangeAspect="1"/>
          </p:cNvPicPr>
          <p:nvPr userDrawn="1"/>
        </p:nvPicPr>
        <p:blipFill>
          <a:blip r:embed="rId2"/>
          <a:srcRect/>
          <a:stretch/>
        </p:blipFill>
        <p:spPr>
          <a:xfrm>
            <a:off x="6351" y="0"/>
            <a:ext cx="12179300" cy="6858000"/>
          </a:xfrm>
          <a:prstGeom prst="rect">
            <a:avLst/>
          </a:prstGeom>
        </p:spPr>
      </p:pic>
      <p:sp>
        <p:nvSpPr>
          <p:cNvPr id="2" name="Title 2">
            <a:extLst>
              <a:ext uri="{FF2B5EF4-FFF2-40B4-BE49-F238E27FC236}">
                <a16:creationId xmlns:a16="http://schemas.microsoft.com/office/drawing/2014/main" id="{654FFA81-C7CC-B244-8ACF-F9EE681AD139}"/>
              </a:ext>
            </a:extLst>
          </p:cNvPr>
          <p:cNvSpPr>
            <a:spLocks noGrp="1"/>
          </p:cNvSpPr>
          <p:nvPr>
            <p:ph type="title" hasCustomPrompt="1"/>
          </p:nvPr>
        </p:nvSpPr>
        <p:spPr>
          <a:xfrm>
            <a:off x="759070" y="2747840"/>
            <a:ext cx="10515600" cy="681160"/>
          </a:xfrm>
          <a:prstGeom prst="rect">
            <a:avLst/>
          </a:prstGeom>
        </p:spPr>
        <p:txBody>
          <a:bodyPr/>
          <a:lstStyle>
            <a:lvl1pPr>
              <a:defRPr sz="4800" b="1" i="0">
                <a:solidFill>
                  <a:schemeClr val="bg1"/>
                </a:solidFill>
                <a:latin typeface="Helvetica" pitchFamily="2" charset="0"/>
              </a:defRPr>
            </a:lvl1pPr>
          </a:lstStyle>
          <a:p>
            <a:r>
              <a:rPr lang="en-US" dirty="0"/>
              <a:t>Section Headline</a:t>
            </a:r>
          </a:p>
        </p:txBody>
      </p:sp>
    </p:spTree>
    <p:extLst>
      <p:ext uri="{BB962C8B-B14F-4D97-AF65-F5344CB8AC3E}">
        <p14:creationId xmlns:p14="http://schemas.microsoft.com/office/powerpoint/2010/main" val="69776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E25DE6-82C1-62D5-5FB7-48FF997EABF2}"/>
              </a:ext>
            </a:extLst>
          </p:cNvPr>
          <p:cNvPicPr>
            <a:picLocks noChangeAspect="1"/>
          </p:cNvPicPr>
          <p:nvPr userDrawn="1"/>
        </p:nvPicPr>
        <p:blipFill>
          <a:blip r:embed="rId2"/>
          <a:srcRect/>
          <a:stretch/>
        </p:blipFill>
        <p:spPr>
          <a:xfrm>
            <a:off x="0" y="0"/>
            <a:ext cx="12179300" cy="6858000"/>
          </a:xfrm>
          <a:prstGeom prst="rect">
            <a:avLst/>
          </a:prstGeom>
        </p:spPr>
      </p:pic>
      <p:sp>
        <p:nvSpPr>
          <p:cNvPr id="3" name="Title 2">
            <a:extLst>
              <a:ext uri="{FF2B5EF4-FFF2-40B4-BE49-F238E27FC236}">
                <a16:creationId xmlns:a16="http://schemas.microsoft.com/office/drawing/2014/main" id="{EB105B4D-C93C-F84F-2953-0AC71A89E313}"/>
              </a:ext>
            </a:extLst>
          </p:cNvPr>
          <p:cNvSpPr>
            <a:spLocks noGrp="1"/>
          </p:cNvSpPr>
          <p:nvPr>
            <p:ph type="title" hasCustomPrompt="1"/>
          </p:nvPr>
        </p:nvSpPr>
        <p:spPr>
          <a:xfrm>
            <a:off x="759070" y="2747840"/>
            <a:ext cx="10515600" cy="681160"/>
          </a:xfrm>
          <a:prstGeom prst="rect">
            <a:avLst/>
          </a:prstGeom>
        </p:spPr>
        <p:txBody>
          <a:bodyPr/>
          <a:lstStyle>
            <a:lvl1pPr>
              <a:defRPr sz="4800" b="1" i="0">
                <a:solidFill>
                  <a:schemeClr val="bg1"/>
                </a:solidFill>
                <a:latin typeface="Helvetica" pitchFamily="2" charset="0"/>
              </a:defRPr>
            </a:lvl1pPr>
          </a:lstStyle>
          <a:p>
            <a:r>
              <a:rPr lang="en-US" dirty="0"/>
              <a:t>Section Headline</a:t>
            </a:r>
          </a:p>
        </p:txBody>
      </p:sp>
    </p:spTree>
    <p:extLst>
      <p:ext uri="{BB962C8B-B14F-4D97-AF65-F5344CB8AC3E}">
        <p14:creationId xmlns:p14="http://schemas.microsoft.com/office/powerpoint/2010/main" val="135215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A white background with a black and white background&#10;&#10;Description automatically generated with medium confidence">
            <a:extLst>
              <a:ext uri="{FF2B5EF4-FFF2-40B4-BE49-F238E27FC236}">
                <a16:creationId xmlns:a16="http://schemas.microsoft.com/office/drawing/2014/main" id="{C30E878C-2B43-AEA6-02B6-5551A9BDD985}"/>
              </a:ext>
            </a:extLst>
          </p:cNvPr>
          <p:cNvPicPr>
            <a:picLocks noChangeAspect="1"/>
          </p:cNvPicPr>
          <p:nvPr userDrawn="1"/>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360067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descr="A blue background with a white line&#10;&#10;Description automatically generated">
            <a:extLst>
              <a:ext uri="{FF2B5EF4-FFF2-40B4-BE49-F238E27FC236}">
                <a16:creationId xmlns:a16="http://schemas.microsoft.com/office/drawing/2014/main" id="{F9E25DE6-82C1-62D5-5FB7-48FF997EABF2}"/>
              </a:ext>
            </a:extLst>
          </p:cNvPr>
          <p:cNvPicPr>
            <a:picLocks noChangeAspect="1"/>
          </p:cNvPicPr>
          <p:nvPr userDrawn="1"/>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422795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1" name="Picture 10" descr="A close-up of a person in a store&#10;&#10;Description automatically generated">
            <a:extLst>
              <a:ext uri="{FF2B5EF4-FFF2-40B4-BE49-F238E27FC236}">
                <a16:creationId xmlns:a16="http://schemas.microsoft.com/office/drawing/2014/main" id="{D715FCAC-3770-1486-980A-3C1B121F8F2E}"/>
              </a:ext>
            </a:extLst>
          </p:cNvPr>
          <p:cNvPicPr>
            <a:picLocks noChangeAspect="1"/>
          </p:cNvPicPr>
          <p:nvPr userDrawn="1"/>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371505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5FCAC-3770-1486-980A-3C1B121F8F2E}"/>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37306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5FCAC-3770-1486-980A-3C1B121F8F2E}"/>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208544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5FCAC-3770-1486-980A-3C1B121F8F2E}"/>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300319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15FCAC-3770-1486-980A-3C1B121F8F2E}"/>
              </a:ext>
            </a:extLst>
          </p:cNvPr>
          <p:cNvPicPr>
            <a:picLocks noChangeAspect="1"/>
          </p:cNvPicPr>
          <p:nvPr userDrawn="1"/>
        </p:nvPicPr>
        <p:blipFill>
          <a:blip r:embed="rId2"/>
          <a:srcRect/>
          <a:stretch/>
        </p:blipFill>
        <p:spPr>
          <a:xfrm>
            <a:off x="6351" y="0"/>
            <a:ext cx="12179300" cy="6858000"/>
          </a:xfrm>
          <a:prstGeom prst="rect">
            <a:avLst/>
          </a:prstGeom>
        </p:spPr>
      </p:pic>
    </p:spTree>
    <p:extLst>
      <p:ext uri="{BB962C8B-B14F-4D97-AF65-F5344CB8AC3E}">
        <p14:creationId xmlns:p14="http://schemas.microsoft.com/office/powerpoint/2010/main" val="205885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descr="A blue background with white text&#10;&#10;Description automatically generated">
            <a:extLst>
              <a:ext uri="{FF2B5EF4-FFF2-40B4-BE49-F238E27FC236}">
                <a16:creationId xmlns:a16="http://schemas.microsoft.com/office/drawing/2014/main" id="{BAF0BCEA-56E7-AF23-3346-8F85C4E690E5}"/>
              </a:ext>
            </a:extLst>
          </p:cNvPr>
          <p:cNvPicPr>
            <a:picLocks noChangeAspect="1"/>
          </p:cNvPicPr>
          <p:nvPr userDrawn="1"/>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189003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567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1" r:id="rId6"/>
    <p:sldLayoutId id="2147483662" r:id="rId7"/>
    <p:sldLayoutId id="2147483663" r:id="rId8"/>
    <p:sldLayoutId id="2147483653" r:id="rId9"/>
    <p:sldLayoutId id="2147483666" r:id="rId10"/>
    <p:sldLayoutId id="2147483667" r:id="rId11"/>
    <p:sldLayoutId id="2147483668" r:id="rId12"/>
    <p:sldLayoutId id="2147483669" r:id="rId13"/>
    <p:sldLayoutId id="21474836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6.sv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0.sv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1.xml"/><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x in a circle&#10;&#10;AI-generated content may be incorrect.">
            <a:extLst>
              <a:ext uri="{FF2B5EF4-FFF2-40B4-BE49-F238E27FC236}">
                <a16:creationId xmlns:a16="http://schemas.microsoft.com/office/drawing/2014/main" id="{3FDE35BA-D1A5-39AA-8728-F9E879D17B08}"/>
              </a:ext>
            </a:extLst>
          </p:cNvPr>
          <p:cNvPicPr>
            <a:picLocks noChangeAspect="1"/>
          </p:cNvPicPr>
          <p:nvPr/>
        </p:nvPicPr>
        <p:blipFill>
          <a:blip r:embed="rId2">
            <a:biLevel thresh="25000"/>
            <a:alphaModFix/>
          </a:blip>
          <a:stretch>
            <a:fillRect/>
          </a:stretch>
        </p:blipFill>
        <p:spPr>
          <a:xfrm>
            <a:off x="6729986" y="844721"/>
            <a:ext cx="4218430" cy="4179006"/>
          </a:xfrm>
          <a:prstGeom prst="rect">
            <a:avLst/>
          </a:prstGeom>
        </p:spPr>
      </p:pic>
      <p:sp>
        <p:nvSpPr>
          <p:cNvPr id="6" name="TextBox 5">
            <a:extLst>
              <a:ext uri="{FF2B5EF4-FFF2-40B4-BE49-F238E27FC236}">
                <a16:creationId xmlns:a16="http://schemas.microsoft.com/office/drawing/2014/main" id="{F5333330-3F81-E6A1-AD7B-FB9C87F95487}"/>
              </a:ext>
            </a:extLst>
          </p:cNvPr>
          <p:cNvSpPr txBox="1"/>
          <p:nvPr/>
        </p:nvSpPr>
        <p:spPr>
          <a:xfrm>
            <a:off x="1061140" y="2934224"/>
            <a:ext cx="6099142" cy="1046440"/>
          </a:xfrm>
          <a:prstGeom prst="rect">
            <a:avLst/>
          </a:prstGeom>
          <a:noFill/>
        </p:spPr>
        <p:txBody>
          <a:bodyPr wrap="square">
            <a:spAutoFit/>
          </a:bodyPr>
          <a:lstStyle/>
          <a:p>
            <a:r>
              <a:rPr lang="en-US" sz="2600" dirty="0">
                <a:solidFill>
                  <a:schemeClr val="bg1"/>
                </a:solidFill>
                <a:effectLst/>
                <a:latin typeface="Montserrat SemiBold" pitchFamily="2" charset="77"/>
                <a:cs typeface="Arial" panose="020B0604020202020204" pitchFamily="34" charset="0"/>
              </a:rPr>
              <a:t>Cory Lowe, PhD</a:t>
            </a:r>
          </a:p>
          <a:p>
            <a:r>
              <a:rPr lang="en-US" b="1" i="1" dirty="0">
                <a:solidFill>
                  <a:schemeClr val="bg1"/>
                </a:solidFill>
                <a:latin typeface="Montserrat SemiBold" pitchFamily="2" charset="77"/>
                <a:cs typeface="Arial" panose="020B0604020202020204" pitchFamily="34" charset="0"/>
              </a:rPr>
              <a:t>Director of Research</a:t>
            </a:r>
          </a:p>
          <a:p>
            <a:r>
              <a:rPr lang="en-US" sz="1800" b="1" i="1" dirty="0">
                <a:solidFill>
                  <a:schemeClr val="bg1"/>
                </a:solidFill>
                <a:effectLst/>
                <a:latin typeface="Montserrat SemiBold" pitchFamily="2" charset="77"/>
                <a:cs typeface="Arial" panose="020B0604020202020204" pitchFamily="34" charset="0"/>
              </a:rPr>
              <a:t>Loss Prevention Research </a:t>
            </a:r>
            <a:r>
              <a:rPr lang="en-US" b="1" i="1" dirty="0">
                <a:solidFill>
                  <a:schemeClr val="bg1"/>
                </a:solidFill>
                <a:latin typeface="Montserrat SemiBold" pitchFamily="2" charset="77"/>
                <a:cs typeface="Arial" panose="020B0604020202020204" pitchFamily="34" charset="0"/>
              </a:rPr>
              <a:t>Council</a:t>
            </a:r>
            <a:endParaRPr lang="en-US" sz="1800" b="1" i="1" dirty="0">
              <a:solidFill>
                <a:schemeClr val="bg1"/>
              </a:solidFill>
              <a:effectLst/>
              <a:latin typeface="Montserrat SemiBold" pitchFamily="2" charset="77"/>
              <a:cs typeface="Arial" panose="020B0604020202020204" pitchFamily="34" charset="0"/>
            </a:endParaRPr>
          </a:p>
        </p:txBody>
      </p:sp>
      <p:cxnSp>
        <p:nvCxnSpPr>
          <p:cNvPr id="8" name="Straight Connector 7">
            <a:extLst>
              <a:ext uri="{FF2B5EF4-FFF2-40B4-BE49-F238E27FC236}">
                <a16:creationId xmlns:a16="http://schemas.microsoft.com/office/drawing/2014/main" id="{987A08C8-E0D1-2ADA-BE09-19E4FEAD65F3}"/>
              </a:ext>
            </a:extLst>
          </p:cNvPr>
          <p:cNvCxnSpPr/>
          <p:nvPr/>
        </p:nvCxnSpPr>
        <p:spPr>
          <a:xfrm>
            <a:off x="1159498" y="2667785"/>
            <a:ext cx="2611224" cy="0"/>
          </a:xfrm>
          <a:prstGeom prst="line">
            <a:avLst/>
          </a:prstGeom>
          <a:ln w="12700">
            <a:solidFill>
              <a:srgbClr val="FE532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F2629F-9BCD-0EE0-20AD-73F9F91A3386}"/>
              </a:ext>
            </a:extLst>
          </p:cNvPr>
          <p:cNvSpPr txBox="1"/>
          <p:nvPr/>
        </p:nvSpPr>
        <p:spPr>
          <a:xfrm>
            <a:off x="1061141" y="1047130"/>
            <a:ext cx="7778060" cy="1354217"/>
          </a:xfrm>
          <a:prstGeom prst="rect">
            <a:avLst/>
          </a:prstGeom>
          <a:noFill/>
        </p:spPr>
        <p:txBody>
          <a:bodyPr wrap="square" rtlCol="0">
            <a:spAutoFit/>
          </a:bodyPr>
          <a:lstStyle/>
          <a:p>
            <a:r>
              <a:rPr lang="en-US" sz="3000" b="1" dirty="0">
                <a:solidFill>
                  <a:schemeClr val="bg1"/>
                </a:solidFill>
                <a:latin typeface="Helvetica" pitchFamily="2" charset="0"/>
              </a:rPr>
              <a:t>From “Frictionless” to “Friction Efficient” </a:t>
            </a:r>
          </a:p>
          <a:p>
            <a:r>
              <a:rPr lang="en-US" sz="2600" i="1" dirty="0">
                <a:solidFill>
                  <a:schemeClr val="bg1"/>
                </a:solidFill>
                <a:latin typeface="Helvetica" pitchFamily="2" charset="0"/>
              </a:rPr>
              <a:t>Using Problem Analysis to Guide Smarter Security and Sales Strategies</a:t>
            </a:r>
          </a:p>
        </p:txBody>
      </p:sp>
    </p:spTree>
    <p:extLst>
      <p:ext uri="{BB962C8B-B14F-4D97-AF65-F5344CB8AC3E}">
        <p14:creationId xmlns:p14="http://schemas.microsoft.com/office/powerpoint/2010/main" val="2676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BBCF-9D33-045E-8A2F-B8D9DC0F2F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B66DE-9666-5282-B818-43203613C07E}"/>
              </a:ext>
            </a:extLst>
          </p:cNvPr>
          <p:cNvSpPr>
            <a:spLocks noGrp="1"/>
          </p:cNvSpPr>
          <p:nvPr>
            <p:ph type="title"/>
          </p:nvPr>
        </p:nvSpPr>
        <p:spPr>
          <a:xfrm>
            <a:off x="847809" y="2199200"/>
            <a:ext cx="6213230" cy="681160"/>
          </a:xfrm>
        </p:spPr>
        <p:txBody>
          <a:bodyPr/>
          <a:lstStyle/>
          <a:p>
            <a:r>
              <a:rPr lang="en-US" dirty="0"/>
              <a:t>Where are the Opportunities to Influence Behavior? </a:t>
            </a:r>
          </a:p>
        </p:txBody>
      </p:sp>
      <p:sp>
        <p:nvSpPr>
          <p:cNvPr id="5" name="TextBox 4">
            <a:extLst>
              <a:ext uri="{FF2B5EF4-FFF2-40B4-BE49-F238E27FC236}">
                <a16:creationId xmlns:a16="http://schemas.microsoft.com/office/drawing/2014/main" id="{4671DBC5-746E-7C2F-DF4A-3FC97EEBC657}"/>
              </a:ext>
            </a:extLst>
          </p:cNvPr>
          <p:cNvSpPr txBox="1"/>
          <p:nvPr/>
        </p:nvSpPr>
        <p:spPr>
          <a:xfrm>
            <a:off x="847809" y="4320684"/>
            <a:ext cx="5248191" cy="369332"/>
          </a:xfrm>
          <a:prstGeom prst="rect">
            <a:avLst/>
          </a:prstGeom>
          <a:noFill/>
        </p:spPr>
        <p:txBody>
          <a:bodyPr wrap="square" rtlCol="0">
            <a:spAutoFit/>
          </a:bodyPr>
          <a:lstStyle/>
          <a:p>
            <a:r>
              <a:rPr lang="en-US" b="1" spc="300" dirty="0">
                <a:solidFill>
                  <a:srgbClr val="FE532B"/>
                </a:solidFill>
                <a:latin typeface="Helvetica" pitchFamily="2" charset="0"/>
              </a:rPr>
              <a:t>AIMING POINTS</a:t>
            </a:r>
          </a:p>
        </p:txBody>
      </p:sp>
    </p:spTree>
    <p:extLst>
      <p:ext uri="{BB962C8B-B14F-4D97-AF65-F5344CB8AC3E}">
        <p14:creationId xmlns:p14="http://schemas.microsoft.com/office/powerpoint/2010/main" val="3895140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6F4DC-BB8A-4A37-9EB3-0D4827BB1623}"/>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CA7817E8-3426-226A-657D-C18C73A3CA48}"/>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A256DFD4-9296-CD02-82AB-4CD696CAA77B}"/>
              </a:ext>
            </a:extLst>
          </p:cNvPr>
          <p:cNvSpPr>
            <a:spLocks noGrp="1"/>
          </p:cNvSpPr>
          <p:nvPr>
            <p:ph type="title"/>
          </p:nvPr>
        </p:nvSpPr>
        <p:spPr>
          <a:xfrm>
            <a:off x="1303538" y="912054"/>
            <a:ext cx="10515600" cy="568094"/>
          </a:xfrm>
        </p:spPr>
        <p:txBody>
          <a:bodyPr/>
          <a:lstStyle/>
          <a:p>
            <a:pPr algn="r"/>
            <a:r>
              <a:rPr lang="en-US" dirty="0"/>
              <a:t>Five Zones of Influence</a:t>
            </a:r>
            <a:br>
              <a:rPr lang="en-US" dirty="0"/>
            </a:br>
            <a:r>
              <a:rPr lang="en-US" sz="2600" b="0" i="1" dirty="0"/>
              <a:t>Place Matters</a:t>
            </a:r>
          </a:p>
        </p:txBody>
      </p:sp>
      <p:pic>
        <p:nvPicPr>
          <p:cNvPr id="3" name="Picture 2" descr="A picture containing screenshot, text, font, circle&#10;&#10;Description automatically generated">
            <a:extLst>
              <a:ext uri="{FF2B5EF4-FFF2-40B4-BE49-F238E27FC236}">
                <a16:creationId xmlns:a16="http://schemas.microsoft.com/office/drawing/2014/main" id="{AEB42EBD-6CDA-4061-0E77-7CD3717BD24E}"/>
              </a:ext>
            </a:extLst>
          </p:cNvPr>
          <p:cNvPicPr>
            <a:picLocks noChangeAspect="1"/>
          </p:cNvPicPr>
          <p:nvPr/>
        </p:nvPicPr>
        <p:blipFill rotWithShape="1">
          <a:blip r:embed="rId2"/>
          <a:srcRect l="21958" t="22983"/>
          <a:stretch/>
        </p:blipFill>
        <p:spPr>
          <a:xfrm>
            <a:off x="372862" y="149468"/>
            <a:ext cx="10255304" cy="6104951"/>
          </a:xfrm>
          <a:prstGeom prst="rect">
            <a:avLst/>
          </a:prstGeom>
        </p:spPr>
      </p:pic>
    </p:spTree>
    <p:extLst>
      <p:ext uri="{BB962C8B-B14F-4D97-AF65-F5344CB8AC3E}">
        <p14:creationId xmlns:p14="http://schemas.microsoft.com/office/powerpoint/2010/main" val="333397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E093-A0A6-ABE4-1C63-D9A2345F8CCB}"/>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627C4045-1FB7-53D4-4406-EFA3F2CCEC7F}"/>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457651A4-DEBA-F645-5A58-6791031E4D9E}"/>
              </a:ext>
            </a:extLst>
          </p:cNvPr>
          <p:cNvSpPr>
            <a:spLocks noGrp="1"/>
          </p:cNvSpPr>
          <p:nvPr>
            <p:ph type="title"/>
          </p:nvPr>
        </p:nvSpPr>
        <p:spPr>
          <a:xfrm>
            <a:off x="777361" y="690135"/>
            <a:ext cx="10515600" cy="568094"/>
          </a:xfrm>
        </p:spPr>
        <p:txBody>
          <a:bodyPr/>
          <a:lstStyle/>
          <a:p>
            <a:r>
              <a:rPr lang="en-US" dirty="0"/>
              <a:t>Objectives: Affect, Connect, Detect. </a:t>
            </a:r>
          </a:p>
        </p:txBody>
      </p:sp>
      <p:sp>
        <p:nvSpPr>
          <p:cNvPr id="3" name="Text Placeholder 2">
            <a:extLst>
              <a:ext uri="{FF2B5EF4-FFF2-40B4-BE49-F238E27FC236}">
                <a16:creationId xmlns:a16="http://schemas.microsoft.com/office/drawing/2014/main" id="{BD29AC5A-91E4-1700-4FE9-12FC937F3860}"/>
              </a:ext>
            </a:extLst>
          </p:cNvPr>
          <p:cNvSpPr>
            <a:spLocks noGrp="1"/>
          </p:cNvSpPr>
          <p:nvPr>
            <p:ph type="body" sz="quarter" idx="10"/>
          </p:nvPr>
        </p:nvSpPr>
        <p:spPr>
          <a:xfrm>
            <a:off x="777361" y="1478098"/>
            <a:ext cx="6400800" cy="307778"/>
          </a:xfrm>
        </p:spPr>
        <p:txBody>
          <a:bodyPr/>
          <a:lstStyle/>
          <a:p>
            <a:r>
              <a:rPr lang="en-US" dirty="0"/>
              <a:t>TYING EVERYTHING TOGETHER</a:t>
            </a:r>
          </a:p>
        </p:txBody>
      </p:sp>
      <p:sp>
        <p:nvSpPr>
          <p:cNvPr id="4" name="Text Placeholder 3">
            <a:extLst>
              <a:ext uri="{FF2B5EF4-FFF2-40B4-BE49-F238E27FC236}">
                <a16:creationId xmlns:a16="http://schemas.microsoft.com/office/drawing/2014/main" id="{6B400380-7BC0-DBED-2533-EE4B1F2A3580}"/>
              </a:ext>
            </a:extLst>
          </p:cNvPr>
          <p:cNvSpPr>
            <a:spLocks noGrp="1"/>
          </p:cNvSpPr>
          <p:nvPr>
            <p:ph type="body" sz="quarter" idx="11"/>
          </p:nvPr>
        </p:nvSpPr>
        <p:spPr>
          <a:xfrm>
            <a:off x="777361" y="2021681"/>
            <a:ext cx="6400800" cy="2814637"/>
          </a:xfrm>
        </p:spPr>
        <p:txBody>
          <a:bodyPr/>
          <a:lstStyle/>
          <a:p>
            <a:r>
              <a:rPr lang="en-US" sz="2400" dirty="0"/>
              <a:t>Affect – behaviors and intentions</a:t>
            </a:r>
          </a:p>
          <a:p>
            <a:r>
              <a:rPr lang="en-US" sz="2400" dirty="0"/>
              <a:t>Detect – offenders, offenses, and signatures</a:t>
            </a:r>
          </a:p>
          <a:p>
            <a:pPr lvl="1"/>
            <a:r>
              <a:rPr lang="en-US" sz="2400" dirty="0"/>
              <a:t>Aural – sound</a:t>
            </a:r>
          </a:p>
          <a:p>
            <a:pPr lvl="1"/>
            <a:r>
              <a:rPr lang="en-US" sz="2400" dirty="0"/>
              <a:t>Visual – sight</a:t>
            </a:r>
          </a:p>
          <a:p>
            <a:pPr lvl="1"/>
            <a:r>
              <a:rPr lang="en-US" sz="2400" dirty="0"/>
              <a:t>Digital – signals (cellular, RFID, etc.)</a:t>
            </a:r>
          </a:p>
          <a:p>
            <a:r>
              <a:rPr lang="en-US" sz="2400" dirty="0"/>
              <a:t>Connect – people, places, technology, process, organizations</a:t>
            </a:r>
          </a:p>
          <a:p>
            <a:pPr lvl="1"/>
            <a:r>
              <a:rPr lang="en-US" sz="2400" dirty="0"/>
              <a:t>Within-organization</a:t>
            </a:r>
          </a:p>
          <a:p>
            <a:pPr lvl="1"/>
            <a:r>
              <a:rPr lang="en-US" sz="2400" dirty="0"/>
              <a:t>Between-organization</a:t>
            </a:r>
          </a:p>
          <a:p>
            <a:endParaRPr lang="en-US" sz="2200" dirty="0"/>
          </a:p>
          <a:p>
            <a:pPr lvl="1"/>
            <a:endParaRPr lang="en-US" sz="2200" dirty="0"/>
          </a:p>
        </p:txBody>
      </p:sp>
      <p:pic>
        <p:nvPicPr>
          <p:cNvPr id="5" name="Graphic 4" descr="Man with solid fill">
            <a:extLst>
              <a:ext uri="{FF2B5EF4-FFF2-40B4-BE49-F238E27FC236}">
                <a16:creationId xmlns:a16="http://schemas.microsoft.com/office/drawing/2014/main" id="{128CB55B-908E-7BD2-98A5-1BC14E16A5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82359" y="2428216"/>
            <a:ext cx="2408102" cy="2408102"/>
          </a:xfrm>
          <a:prstGeom prst="rect">
            <a:avLst/>
          </a:prstGeom>
        </p:spPr>
      </p:pic>
      <p:pic>
        <p:nvPicPr>
          <p:cNvPr id="6" name="Graphic 5" descr="Robber with solid fill">
            <a:extLst>
              <a:ext uri="{FF2B5EF4-FFF2-40B4-BE49-F238E27FC236}">
                <a16:creationId xmlns:a16="http://schemas.microsoft.com/office/drawing/2014/main" id="{B0036C95-6088-5F60-0AC4-D42553EC6B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2434" y="2428216"/>
            <a:ext cx="2408102" cy="2408102"/>
          </a:xfrm>
          <a:prstGeom prst="rect">
            <a:avLst/>
          </a:prstGeom>
        </p:spPr>
      </p:pic>
    </p:spTree>
    <p:extLst>
      <p:ext uri="{BB962C8B-B14F-4D97-AF65-F5344CB8AC3E}">
        <p14:creationId xmlns:p14="http://schemas.microsoft.com/office/powerpoint/2010/main" val="55169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49F9-E8E3-A463-9DEC-880B15860C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BFF68B-A418-5045-EBC9-EC70E5B438D4}"/>
              </a:ext>
            </a:extLst>
          </p:cNvPr>
          <p:cNvSpPr>
            <a:spLocks noGrp="1"/>
          </p:cNvSpPr>
          <p:nvPr>
            <p:ph type="body" sz="quarter" idx="14"/>
          </p:nvPr>
        </p:nvSpPr>
        <p:spPr/>
        <p:txBody>
          <a:bodyPr/>
          <a:lstStyle/>
          <a:p>
            <a:endParaRPr lang="en-US"/>
          </a:p>
        </p:txBody>
      </p:sp>
      <p:sp>
        <p:nvSpPr>
          <p:cNvPr id="6" name="Title 1">
            <a:extLst>
              <a:ext uri="{FF2B5EF4-FFF2-40B4-BE49-F238E27FC236}">
                <a16:creationId xmlns:a16="http://schemas.microsoft.com/office/drawing/2014/main" id="{8A6D425C-96BB-D2C8-EEF1-0E48E43F93DA}"/>
              </a:ext>
            </a:extLst>
          </p:cNvPr>
          <p:cNvSpPr>
            <a:spLocks noGrp="1"/>
          </p:cNvSpPr>
          <p:nvPr>
            <p:ph type="title"/>
          </p:nvPr>
        </p:nvSpPr>
        <p:spPr>
          <a:xfrm>
            <a:off x="777361" y="165835"/>
            <a:ext cx="10515600" cy="568094"/>
          </a:xfrm>
        </p:spPr>
        <p:txBody>
          <a:bodyPr/>
          <a:lstStyle/>
          <a:p>
            <a:pPr algn="ctr"/>
            <a:r>
              <a:rPr lang="en-US" dirty="0"/>
              <a:t>The Bowtie Model</a:t>
            </a:r>
          </a:p>
        </p:txBody>
      </p:sp>
      <p:sp>
        <p:nvSpPr>
          <p:cNvPr id="7" name="Text Placeholder 2">
            <a:extLst>
              <a:ext uri="{FF2B5EF4-FFF2-40B4-BE49-F238E27FC236}">
                <a16:creationId xmlns:a16="http://schemas.microsoft.com/office/drawing/2014/main" id="{A65CE013-3592-0689-7201-DD240960E08B}"/>
              </a:ext>
            </a:extLst>
          </p:cNvPr>
          <p:cNvSpPr>
            <a:spLocks noGrp="1"/>
          </p:cNvSpPr>
          <p:nvPr>
            <p:ph type="body" sz="quarter" idx="10"/>
          </p:nvPr>
        </p:nvSpPr>
        <p:spPr>
          <a:xfrm>
            <a:off x="777361" y="830237"/>
            <a:ext cx="10515600" cy="398828"/>
          </a:xfrm>
        </p:spPr>
        <p:txBody>
          <a:bodyPr/>
          <a:lstStyle/>
          <a:p>
            <a:pPr algn="ctr"/>
            <a:r>
              <a:rPr lang="en-US" dirty="0"/>
              <a:t>OFFENDER’S JOURNEY THROUGH SPACE &amp; TIME</a:t>
            </a:r>
          </a:p>
        </p:txBody>
      </p:sp>
      <p:pic>
        <p:nvPicPr>
          <p:cNvPr id="46" name="Picture 45">
            <a:extLst>
              <a:ext uri="{FF2B5EF4-FFF2-40B4-BE49-F238E27FC236}">
                <a16:creationId xmlns:a16="http://schemas.microsoft.com/office/drawing/2014/main" id="{F6A4D31A-9E9C-07DB-8EA6-A84831D883A6}"/>
              </a:ext>
            </a:extLst>
          </p:cNvPr>
          <p:cNvPicPr>
            <a:picLocks noChangeAspect="1"/>
          </p:cNvPicPr>
          <p:nvPr/>
        </p:nvPicPr>
        <p:blipFill>
          <a:blip r:embed="rId2"/>
          <a:srcRect b="8339"/>
          <a:stretch>
            <a:fillRect/>
          </a:stretch>
        </p:blipFill>
        <p:spPr>
          <a:xfrm>
            <a:off x="1128515" y="991679"/>
            <a:ext cx="10086639" cy="5180521"/>
          </a:xfrm>
          <a:prstGeom prst="rect">
            <a:avLst/>
          </a:prstGeom>
        </p:spPr>
      </p:pic>
    </p:spTree>
    <p:extLst>
      <p:ext uri="{BB962C8B-B14F-4D97-AF65-F5344CB8AC3E}">
        <p14:creationId xmlns:p14="http://schemas.microsoft.com/office/powerpoint/2010/main" val="3942304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951F-73BD-1866-A01F-FBB62E1D54B2}"/>
              </a:ext>
            </a:extLst>
          </p:cNvPr>
          <p:cNvSpPr>
            <a:spLocks noGrp="1"/>
          </p:cNvSpPr>
          <p:nvPr>
            <p:ph type="title"/>
          </p:nvPr>
        </p:nvSpPr>
        <p:spPr>
          <a:xfrm>
            <a:off x="919090" y="1833439"/>
            <a:ext cx="7600442" cy="2682805"/>
          </a:xfrm>
        </p:spPr>
        <p:txBody>
          <a:bodyPr/>
          <a:lstStyle/>
          <a:p>
            <a:r>
              <a:rPr lang="en-US" sz="2400" dirty="0"/>
              <a:t>Question: When would you like to influence a shopper’s purchase decisions? </a:t>
            </a:r>
            <a:br>
              <a:rPr lang="en-US" sz="2400" dirty="0"/>
            </a:br>
            <a:br>
              <a:rPr lang="en-US" sz="2000" dirty="0"/>
            </a:br>
            <a:r>
              <a:rPr lang="en-US" sz="2000" dirty="0"/>
              <a:t>A. Before they decide to go to the store</a:t>
            </a:r>
            <a:br>
              <a:rPr lang="en-US" sz="2000" dirty="0"/>
            </a:br>
            <a:r>
              <a:rPr lang="en-US" sz="2000" dirty="0"/>
              <a:t>B. In the parking lot</a:t>
            </a:r>
            <a:br>
              <a:rPr lang="en-US" sz="2000" dirty="0"/>
            </a:br>
            <a:r>
              <a:rPr lang="en-US" sz="2000" dirty="0"/>
              <a:t>C. At the store entrance</a:t>
            </a:r>
            <a:br>
              <a:rPr lang="en-US" sz="2000" dirty="0"/>
            </a:br>
            <a:r>
              <a:rPr lang="en-US" sz="2000" dirty="0"/>
              <a:t>D. In the store department</a:t>
            </a:r>
            <a:br>
              <a:rPr lang="en-US" sz="2000" dirty="0"/>
            </a:br>
            <a:r>
              <a:rPr lang="en-US" sz="2000" dirty="0"/>
              <a:t>E. When they are standing in front of their options</a:t>
            </a:r>
            <a:br>
              <a:rPr lang="en-US" sz="2000" dirty="0"/>
            </a:br>
            <a:r>
              <a:rPr lang="en-US" sz="2000" dirty="0"/>
              <a:t>F. All the above</a:t>
            </a:r>
          </a:p>
        </p:txBody>
      </p:sp>
      <p:sp>
        <p:nvSpPr>
          <p:cNvPr id="3" name="Title 1">
            <a:extLst>
              <a:ext uri="{FF2B5EF4-FFF2-40B4-BE49-F238E27FC236}">
                <a16:creationId xmlns:a16="http://schemas.microsoft.com/office/drawing/2014/main" id="{73B920C5-D140-373D-09A8-D833B23039AF}"/>
              </a:ext>
            </a:extLst>
          </p:cNvPr>
          <p:cNvSpPr txBox="1">
            <a:spLocks/>
          </p:cNvSpPr>
          <p:nvPr/>
        </p:nvSpPr>
        <p:spPr>
          <a:xfrm>
            <a:off x="919090" y="4716966"/>
            <a:ext cx="7600442" cy="408876"/>
          </a:xfrm>
          <a:prstGeom prst="rect">
            <a:avLst/>
          </a:prstGeom>
        </p:spPr>
        <p:txBody>
          <a:bodyPr/>
          <a:lstStyle>
            <a:lvl1pPr algn="l" defTabSz="914400" rtl="0" eaLnBrk="1" latinLnBrk="0" hangingPunct="1">
              <a:lnSpc>
                <a:spcPct val="90000"/>
              </a:lnSpc>
              <a:spcBef>
                <a:spcPct val="0"/>
              </a:spcBef>
              <a:buNone/>
              <a:defRPr sz="4800" b="1" i="0" kern="1200">
                <a:solidFill>
                  <a:schemeClr val="bg1"/>
                </a:solidFill>
                <a:latin typeface="Helvetica" pitchFamily="2" charset="0"/>
                <a:ea typeface="+mj-ea"/>
                <a:cs typeface="+mj-cs"/>
              </a:defRPr>
            </a:lvl1pPr>
          </a:lstStyle>
          <a:p>
            <a:r>
              <a:rPr lang="en-US" sz="2000" dirty="0"/>
              <a:t>All of this is the same for influencing offenders’ behaviors</a:t>
            </a:r>
          </a:p>
        </p:txBody>
      </p:sp>
    </p:spTree>
    <p:extLst>
      <p:ext uri="{BB962C8B-B14F-4D97-AF65-F5344CB8AC3E}">
        <p14:creationId xmlns:p14="http://schemas.microsoft.com/office/powerpoint/2010/main" val="110785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951F-73BD-1866-A01F-FBB62E1D54B2}"/>
              </a:ext>
            </a:extLst>
          </p:cNvPr>
          <p:cNvSpPr>
            <a:spLocks noGrp="1"/>
          </p:cNvSpPr>
          <p:nvPr>
            <p:ph type="title"/>
          </p:nvPr>
        </p:nvSpPr>
        <p:spPr>
          <a:xfrm>
            <a:off x="919090" y="1833440"/>
            <a:ext cx="6967610" cy="681160"/>
          </a:xfrm>
        </p:spPr>
        <p:txBody>
          <a:bodyPr/>
          <a:lstStyle/>
          <a:p>
            <a:r>
              <a:rPr lang="en-US" sz="2400" dirty="0"/>
              <a:t>Slightly Different Question: When would you like to </a:t>
            </a:r>
            <a:r>
              <a:rPr lang="en-US" sz="2400" i="1" u="sng" dirty="0"/>
              <a:t>first</a:t>
            </a:r>
            <a:r>
              <a:rPr lang="en-US" sz="2400" dirty="0"/>
              <a:t> influence a shopper’s decisions? </a:t>
            </a:r>
            <a:br>
              <a:rPr lang="en-US" sz="2400" dirty="0"/>
            </a:br>
            <a:br>
              <a:rPr lang="en-US" sz="2000" dirty="0"/>
            </a:br>
            <a:r>
              <a:rPr lang="en-US" sz="2000" dirty="0"/>
              <a:t>A. Before they decide to go to the store</a:t>
            </a:r>
            <a:br>
              <a:rPr lang="en-US" sz="2000" dirty="0"/>
            </a:br>
            <a:r>
              <a:rPr lang="en-US" sz="2000" dirty="0"/>
              <a:t>B. In the parking lot</a:t>
            </a:r>
            <a:br>
              <a:rPr lang="en-US" sz="2000" dirty="0"/>
            </a:br>
            <a:r>
              <a:rPr lang="en-US" sz="2000" dirty="0"/>
              <a:t>C. At the store entrance</a:t>
            </a:r>
            <a:br>
              <a:rPr lang="en-US" sz="2000" dirty="0"/>
            </a:br>
            <a:r>
              <a:rPr lang="en-US" sz="2000" dirty="0"/>
              <a:t>D. In the store department</a:t>
            </a:r>
            <a:br>
              <a:rPr lang="en-US" sz="2000" dirty="0"/>
            </a:br>
            <a:r>
              <a:rPr lang="en-US" sz="2000" dirty="0"/>
              <a:t>E. When they are standing in front of their options</a:t>
            </a:r>
            <a:br>
              <a:rPr lang="en-US" sz="2000" dirty="0"/>
            </a:br>
            <a:r>
              <a:rPr lang="en-US" sz="2000" dirty="0"/>
              <a:t>F. All the above</a:t>
            </a:r>
          </a:p>
        </p:txBody>
      </p:sp>
      <p:sp>
        <p:nvSpPr>
          <p:cNvPr id="3" name="Title 1">
            <a:extLst>
              <a:ext uri="{FF2B5EF4-FFF2-40B4-BE49-F238E27FC236}">
                <a16:creationId xmlns:a16="http://schemas.microsoft.com/office/drawing/2014/main" id="{82D1C209-70AB-2FA2-5927-143D8BCA1A30}"/>
              </a:ext>
            </a:extLst>
          </p:cNvPr>
          <p:cNvSpPr txBox="1">
            <a:spLocks/>
          </p:cNvSpPr>
          <p:nvPr/>
        </p:nvSpPr>
        <p:spPr>
          <a:xfrm>
            <a:off x="919090" y="4716966"/>
            <a:ext cx="7600442" cy="408876"/>
          </a:xfrm>
          <a:prstGeom prst="rect">
            <a:avLst/>
          </a:prstGeom>
        </p:spPr>
        <p:txBody>
          <a:bodyPr/>
          <a:lstStyle>
            <a:lvl1pPr algn="l" defTabSz="914400" rtl="0" eaLnBrk="1" latinLnBrk="0" hangingPunct="1">
              <a:lnSpc>
                <a:spcPct val="90000"/>
              </a:lnSpc>
              <a:spcBef>
                <a:spcPct val="0"/>
              </a:spcBef>
              <a:buNone/>
              <a:defRPr sz="4800" b="1" i="0" kern="1200">
                <a:solidFill>
                  <a:schemeClr val="bg1"/>
                </a:solidFill>
                <a:latin typeface="Helvetica" pitchFamily="2" charset="0"/>
                <a:ea typeface="+mj-ea"/>
                <a:cs typeface="+mj-cs"/>
              </a:defRPr>
            </a:lvl1pPr>
          </a:lstStyle>
          <a:p>
            <a:r>
              <a:rPr lang="en-US" sz="2000" dirty="0"/>
              <a:t>All of this is the same for influencing offenders’ behaviors</a:t>
            </a:r>
          </a:p>
        </p:txBody>
      </p:sp>
    </p:spTree>
    <p:extLst>
      <p:ext uri="{BB962C8B-B14F-4D97-AF65-F5344CB8AC3E}">
        <p14:creationId xmlns:p14="http://schemas.microsoft.com/office/powerpoint/2010/main" val="47595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4A307-513E-4CDC-57AC-613280FBE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3EC3A3-8751-3EAA-DB3F-1FC8D01CF39B}"/>
              </a:ext>
            </a:extLst>
          </p:cNvPr>
          <p:cNvSpPr>
            <a:spLocks noGrp="1"/>
          </p:cNvSpPr>
          <p:nvPr>
            <p:ph type="title"/>
          </p:nvPr>
        </p:nvSpPr>
        <p:spPr/>
        <p:txBody>
          <a:bodyPr/>
          <a:lstStyle/>
          <a:p>
            <a:r>
              <a:rPr lang="en-US" dirty="0"/>
              <a:t>Situational Sales Promotion</a:t>
            </a:r>
          </a:p>
        </p:txBody>
      </p:sp>
      <p:sp>
        <p:nvSpPr>
          <p:cNvPr id="3" name="Text Placeholder 2">
            <a:extLst>
              <a:ext uri="{FF2B5EF4-FFF2-40B4-BE49-F238E27FC236}">
                <a16:creationId xmlns:a16="http://schemas.microsoft.com/office/drawing/2014/main" id="{A2510D70-16D6-E0CC-9ECA-D83B920987CC}"/>
              </a:ext>
            </a:extLst>
          </p:cNvPr>
          <p:cNvSpPr>
            <a:spLocks noGrp="1"/>
          </p:cNvSpPr>
          <p:nvPr>
            <p:ph type="body" sz="quarter" idx="10"/>
          </p:nvPr>
        </p:nvSpPr>
        <p:spPr>
          <a:xfrm>
            <a:off x="777361" y="1478098"/>
            <a:ext cx="10515600" cy="307778"/>
          </a:xfrm>
        </p:spPr>
        <p:txBody>
          <a:bodyPr/>
          <a:lstStyle/>
          <a:p>
            <a:r>
              <a:rPr lang="en-US" dirty="0"/>
              <a:t>MAKING CUSTOMERS PAY LESS, BENEFIT MORE</a:t>
            </a:r>
          </a:p>
        </p:txBody>
      </p:sp>
      <p:sp>
        <p:nvSpPr>
          <p:cNvPr id="6" name="Text Placeholder 3">
            <a:extLst>
              <a:ext uri="{FF2B5EF4-FFF2-40B4-BE49-F238E27FC236}">
                <a16:creationId xmlns:a16="http://schemas.microsoft.com/office/drawing/2014/main" id="{9724A228-89E1-F3BB-FFA9-80E7F2295236}"/>
              </a:ext>
            </a:extLst>
          </p:cNvPr>
          <p:cNvSpPr>
            <a:spLocks noGrp="1"/>
          </p:cNvSpPr>
          <p:nvPr>
            <p:ph type="body" sz="quarter" idx="11"/>
          </p:nvPr>
        </p:nvSpPr>
        <p:spPr>
          <a:xfrm>
            <a:off x="777361" y="2021681"/>
            <a:ext cx="4867301" cy="2814637"/>
          </a:xfrm>
        </p:spPr>
        <p:txBody>
          <a:bodyPr/>
          <a:lstStyle/>
          <a:p>
            <a:pPr marL="0" indent="0">
              <a:buNone/>
            </a:pPr>
            <a:r>
              <a:rPr lang="en-US" sz="2200" dirty="0"/>
              <a:t>Situational Crime Prevention </a:t>
            </a:r>
          </a:p>
          <a:p>
            <a:r>
              <a:rPr lang="en-US" sz="2200" dirty="0"/>
              <a:t>Increase transaction risks </a:t>
            </a:r>
          </a:p>
          <a:p>
            <a:r>
              <a:rPr lang="en-US" sz="2200" dirty="0"/>
              <a:t>Increase time and effort </a:t>
            </a:r>
          </a:p>
          <a:p>
            <a:r>
              <a:rPr lang="en-US" sz="2200" dirty="0"/>
              <a:t>Reduce benefits of transaction</a:t>
            </a:r>
          </a:p>
          <a:p>
            <a:r>
              <a:rPr lang="en-US" sz="2200" dirty="0"/>
              <a:t>Reduce provocations (crime generating emotional “strains”)</a:t>
            </a:r>
          </a:p>
          <a:p>
            <a:r>
              <a:rPr lang="en-US" sz="2200" dirty="0"/>
              <a:t>Eliminate excuses and rationalizations</a:t>
            </a:r>
          </a:p>
          <a:p>
            <a:pPr lvl="1"/>
            <a:endParaRPr lang="en-US" sz="2200" dirty="0"/>
          </a:p>
        </p:txBody>
      </p:sp>
      <p:sp>
        <p:nvSpPr>
          <p:cNvPr id="12" name="Text Placeholder 4">
            <a:extLst>
              <a:ext uri="{FF2B5EF4-FFF2-40B4-BE49-F238E27FC236}">
                <a16:creationId xmlns:a16="http://schemas.microsoft.com/office/drawing/2014/main" id="{B54A6A38-5CB5-87D1-1425-8DFEB4CF019C}"/>
              </a:ext>
            </a:extLst>
          </p:cNvPr>
          <p:cNvSpPr>
            <a:spLocks noGrp="1"/>
          </p:cNvSpPr>
          <p:nvPr>
            <p:ph type="body" sz="quarter" idx="14"/>
          </p:nvPr>
        </p:nvSpPr>
        <p:spPr/>
        <p:txBody>
          <a:bodyPr/>
          <a:lstStyle/>
          <a:p>
            <a:r>
              <a:rPr lang="en-US" dirty="0"/>
              <a:t>FRICTION EFFICIENCY</a:t>
            </a:r>
          </a:p>
        </p:txBody>
      </p:sp>
      <p:sp>
        <p:nvSpPr>
          <p:cNvPr id="4" name="Text Placeholder 3">
            <a:extLst>
              <a:ext uri="{FF2B5EF4-FFF2-40B4-BE49-F238E27FC236}">
                <a16:creationId xmlns:a16="http://schemas.microsoft.com/office/drawing/2014/main" id="{0D33D913-38F6-F2AB-9493-42889F622332}"/>
              </a:ext>
            </a:extLst>
          </p:cNvPr>
          <p:cNvSpPr txBox="1">
            <a:spLocks/>
          </p:cNvSpPr>
          <p:nvPr/>
        </p:nvSpPr>
        <p:spPr>
          <a:xfrm>
            <a:off x="6096000" y="2021681"/>
            <a:ext cx="5681351"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t>Situational Sales Promotion</a:t>
            </a:r>
          </a:p>
          <a:p>
            <a:r>
              <a:rPr lang="en-US" sz="2200" dirty="0"/>
              <a:t>Reduce transaction risks</a:t>
            </a:r>
          </a:p>
          <a:p>
            <a:r>
              <a:rPr lang="en-US" sz="2200" dirty="0"/>
              <a:t>Reduce time and effort</a:t>
            </a:r>
          </a:p>
          <a:p>
            <a:r>
              <a:rPr lang="en-US" sz="2200" dirty="0"/>
              <a:t>Increase benefits of transaction</a:t>
            </a:r>
          </a:p>
          <a:p>
            <a:r>
              <a:rPr lang="en-US" sz="2200" dirty="0"/>
              <a:t>Induce provocations (pro-purchase emotions)</a:t>
            </a:r>
          </a:p>
          <a:p>
            <a:r>
              <a:rPr lang="en-US" sz="2200" dirty="0"/>
              <a:t>Generate excuses and rationalizations to make a purchase</a:t>
            </a:r>
          </a:p>
          <a:p>
            <a:pPr lvl="1"/>
            <a:endParaRPr lang="en-US" sz="2200" dirty="0"/>
          </a:p>
        </p:txBody>
      </p:sp>
      <p:sp>
        <p:nvSpPr>
          <p:cNvPr id="5" name="Up Arrow 4">
            <a:extLst>
              <a:ext uri="{FF2B5EF4-FFF2-40B4-BE49-F238E27FC236}">
                <a16:creationId xmlns:a16="http://schemas.microsoft.com/office/drawing/2014/main" id="{271A7C97-8358-7756-0524-6A119D59C430}"/>
              </a:ext>
            </a:extLst>
          </p:cNvPr>
          <p:cNvSpPr/>
          <p:nvPr/>
        </p:nvSpPr>
        <p:spPr>
          <a:xfrm rot="5400000">
            <a:off x="5286049" y="3052688"/>
            <a:ext cx="717226" cy="752622"/>
          </a:xfrm>
          <a:prstGeom prst="upArrow">
            <a:avLst/>
          </a:prstGeom>
          <a:solidFill>
            <a:srgbClr val="FE53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53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0B89C-5A93-9D68-1788-0B7C07CA72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872E6B-807F-297B-79D7-A744BAB8522F}"/>
              </a:ext>
            </a:extLst>
          </p:cNvPr>
          <p:cNvSpPr>
            <a:spLocks noGrp="1"/>
          </p:cNvSpPr>
          <p:nvPr>
            <p:ph type="body" sz="quarter" idx="14"/>
          </p:nvPr>
        </p:nvSpPr>
        <p:spPr/>
        <p:txBody>
          <a:bodyPr/>
          <a:lstStyle/>
          <a:p>
            <a:endParaRPr lang="en-US"/>
          </a:p>
        </p:txBody>
      </p:sp>
      <p:sp>
        <p:nvSpPr>
          <p:cNvPr id="6" name="Title 1">
            <a:extLst>
              <a:ext uri="{FF2B5EF4-FFF2-40B4-BE49-F238E27FC236}">
                <a16:creationId xmlns:a16="http://schemas.microsoft.com/office/drawing/2014/main" id="{001CFEDE-85D3-C63B-6457-23C2C1DF4F28}"/>
              </a:ext>
            </a:extLst>
          </p:cNvPr>
          <p:cNvSpPr>
            <a:spLocks noGrp="1"/>
          </p:cNvSpPr>
          <p:nvPr>
            <p:ph type="title"/>
          </p:nvPr>
        </p:nvSpPr>
        <p:spPr>
          <a:xfrm>
            <a:off x="777361" y="165835"/>
            <a:ext cx="10515600" cy="568094"/>
          </a:xfrm>
        </p:spPr>
        <p:txBody>
          <a:bodyPr/>
          <a:lstStyle/>
          <a:p>
            <a:pPr algn="ctr"/>
            <a:r>
              <a:rPr lang="en-US" dirty="0"/>
              <a:t>The Bowtie Model</a:t>
            </a:r>
          </a:p>
        </p:txBody>
      </p:sp>
      <p:sp>
        <p:nvSpPr>
          <p:cNvPr id="7" name="Text Placeholder 2">
            <a:extLst>
              <a:ext uri="{FF2B5EF4-FFF2-40B4-BE49-F238E27FC236}">
                <a16:creationId xmlns:a16="http://schemas.microsoft.com/office/drawing/2014/main" id="{2CF96479-27FF-378A-78D8-120E69480655}"/>
              </a:ext>
            </a:extLst>
          </p:cNvPr>
          <p:cNvSpPr>
            <a:spLocks noGrp="1"/>
          </p:cNvSpPr>
          <p:nvPr>
            <p:ph type="body" sz="quarter" idx="10"/>
          </p:nvPr>
        </p:nvSpPr>
        <p:spPr>
          <a:xfrm>
            <a:off x="777361" y="830237"/>
            <a:ext cx="10515600" cy="398828"/>
          </a:xfrm>
        </p:spPr>
        <p:txBody>
          <a:bodyPr/>
          <a:lstStyle/>
          <a:p>
            <a:pPr algn="ctr"/>
            <a:r>
              <a:rPr lang="en-US" dirty="0"/>
              <a:t>SHOPPER’S JOURNEY THROUGH SPACE &amp; TIME</a:t>
            </a:r>
          </a:p>
        </p:txBody>
      </p:sp>
      <p:pic>
        <p:nvPicPr>
          <p:cNvPr id="237" name="Picture 236">
            <a:extLst>
              <a:ext uri="{FF2B5EF4-FFF2-40B4-BE49-F238E27FC236}">
                <a16:creationId xmlns:a16="http://schemas.microsoft.com/office/drawing/2014/main" id="{F725339C-7361-B8CB-A24C-F7E8E6C08515}"/>
              </a:ext>
            </a:extLst>
          </p:cNvPr>
          <p:cNvPicPr>
            <a:picLocks noChangeAspect="1"/>
          </p:cNvPicPr>
          <p:nvPr/>
        </p:nvPicPr>
        <p:blipFill>
          <a:blip r:embed="rId2"/>
          <a:srcRect b="8527"/>
          <a:stretch>
            <a:fillRect/>
          </a:stretch>
        </p:blipFill>
        <p:spPr>
          <a:xfrm>
            <a:off x="1107935" y="991679"/>
            <a:ext cx="10127800" cy="5190928"/>
          </a:xfrm>
          <a:prstGeom prst="rect">
            <a:avLst/>
          </a:prstGeom>
        </p:spPr>
      </p:pic>
    </p:spTree>
    <p:extLst>
      <p:ext uri="{BB962C8B-B14F-4D97-AF65-F5344CB8AC3E}">
        <p14:creationId xmlns:p14="http://schemas.microsoft.com/office/powerpoint/2010/main" val="167550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CE3A0-A0D8-D3F6-F666-2C98FABB4E27}"/>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135728E8-55A9-0292-AC89-26AB7FBF680E}"/>
              </a:ext>
            </a:extLst>
          </p:cNvPr>
          <p:cNvSpPr>
            <a:spLocks noGrp="1"/>
          </p:cNvSpPr>
          <p:nvPr>
            <p:ph type="body" sz="quarter" idx="14"/>
          </p:nvPr>
        </p:nvSpPr>
        <p:spPr/>
        <p:txBody>
          <a:bodyPr/>
          <a:lstStyle/>
          <a:p>
            <a:r>
              <a:rPr lang="en-US" dirty="0"/>
              <a:t>FRICTION EFFICIENCY</a:t>
            </a:r>
          </a:p>
        </p:txBody>
      </p:sp>
      <p:sp>
        <p:nvSpPr>
          <p:cNvPr id="4" name="Title 12">
            <a:extLst>
              <a:ext uri="{FF2B5EF4-FFF2-40B4-BE49-F238E27FC236}">
                <a16:creationId xmlns:a16="http://schemas.microsoft.com/office/drawing/2014/main" id="{477F1336-598D-2F72-9918-81CC04AAC64D}"/>
              </a:ext>
            </a:extLst>
          </p:cNvPr>
          <p:cNvSpPr>
            <a:spLocks noGrp="1"/>
          </p:cNvSpPr>
          <p:nvPr>
            <p:ph type="title"/>
          </p:nvPr>
        </p:nvSpPr>
        <p:spPr>
          <a:xfrm>
            <a:off x="5692095" y="170765"/>
            <a:ext cx="8108980" cy="568094"/>
          </a:xfrm>
        </p:spPr>
        <p:txBody>
          <a:bodyPr/>
          <a:lstStyle/>
          <a:p>
            <a:r>
              <a:rPr lang="en-US" dirty="0"/>
              <a:t>Influence Ecosystems across the Five Zones</a:t>
            </a:r>
          </a:p>
        </p:txBody>
      </p:sp>
      <p:pic>
        <p:nvPicPr>
          <p:cNvPr id="2" name="Picture 1" descr="A isometric view of a building&#10;&#10;Description automatically generated">
            <a:extLst>
              <a:ext uri="{FF2B5EF4-FFF2-40B4-BE49-F238E27FC236}">
                <a16:creationId xmlns:a16="http://schemas.microsoft.com/office/drawing/2014/main" id="{1D1A3255-6A57-9485-D13E-6A9CFBD39026}"/>
              </a:ext>
            </a:extLst>
          </p:cNvPr>
          <p:cNvPicPr>
            <a:picLocks/>
          </p:cNvPicPr>
          <p:nvPr/>
        </p:nvPicPr>
        <p:blipFill rotWithShape="1">
          <a:blip r:embed="rId2"/>
          <a:srcRect l="13803" t="19068" r="13781" b="20802"/>
          <a:stretch/>
        </p:blipFill>
        <p:spPr>
          <a:xfrm>
            <a:off x="5692095" y="1967522"/>
            <a:ext cx="6378462" cy="3226045"/>
          </a:xfrm>
          <a:prstGeom prst="rect">
            <a:avLst/>
          </a:prstGeom>
          <a:ln>
            <a:noFill/>
          </a:ln>
          <a:effectLst/>
        </p:spPr>
      </p:pic>
      <p:pic>
        <p:nvPicPr>
          <p:cNvPr id="8" name="Picture 7" descr="A building with cars and buildings in the background&#10;&#10;Description automatically generated with medium confidence">
            <a:extLst>
              <a:ext uri="{FF2B5EF4-FFF2-40B4-BE49-F238E27FC236}">
                <a16:creationId xmlns:a16="http://schemas.microsoft.com/office/drawing/2014/main" id="{32E17136-3352-33EC-88D9-E397BA9585FF}"/>
              </a:ext>
            </a:extLst>
          </p:cNvPr>
          <p:cNvPicPr>
            <a:picLocks noChangeAspect="1"/>
          </p:cNvPicPr>
          <p:nvPr/>
        </p:nvPicPr>
        <p:blipFill rotWithShape="1">
          <a:blip r:embed="rId3"/>
          <a:srcRect l="13937" t="20299" r="13509" b="20686"/>
          <a:stretch/>
        </p:blipFill>
        <p:spPr>
          <a:xfrm>
            <a:off x="41286" y="454812"/>
            <a:ext cx="6643846" cy="3827398"/>
          </a:xfrm>
          <a:prstGeom prst="rect">
            <a:avLst/>
          </a:prstGeom>
          <a:effectLst/>
        </p:spPr>
      </p:pic>
      <p:pic>
        <p:nvPicPr>
          <p:cNvPr id="13" name="Graphic 12" descr="Man with solid fill">
            <a:extLst>
              <a:ext uri="{FF2B5EF4-FFF2-40B4-BE49-F238E27FC236}">
                <a16:creationId xmlns:a16="http://schemas.microsoft.com/office/drawing/2014/main" id="{07CDD89E-07AD-1FC2-037A-87233A197B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72252" y="3952822"/>
            <a:ext cx="1794969" cy="1794969"/>
          </a:xfrm>
          <a:prstGeom prst="rect">
            <a:avLst/>
          </a:prstGeom>
        </p:spPr>
      </p:pic>
      <p:pic>
        <p:nvPicPr>
          <p:cNvPr id="14" name="Graphic 13" descr="Robber with solid fill">
            <a:extLst>
              <a:ext uri="{FF2B5EF4-FFF2-40B4-BE49-F238E27FC236}">
                <a16:creationId xmlns:a16="http://schemas.microsoft.com/office/drawing/2014/main" id="{DCCB134D-859F-4315-471F-62FC6F1A2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6410" y="3278382"/>
            <a:ext cx="1794969" cy="1794969"/>
          </a:xfrm>
          <a:prstGeom prst="rect">
            <a:avLst/>
          </a:prstGeom>
        </p:spPr>
      </p:pic>
      <p:sp>
        <p:nvSpPr>
          <p:cNvPr id="15" name="Text Placeholder 3">
            <a:extLst>
              <a:ext uri="{FF2B5EF4-FFF2-40B4-BE49-F238E27FC236}">
                <a16:creationId xmlns:a16="http://schemas.microsoft.com/office/drawing/2014/main" id="{7C6921B3-2A64-B77F-4C4F-67CA00B41075}"/>
              </a:ext>
            </a:extLst>
          </p:cNvPr>
          <p:cNvSpPr txBox="1">
            <a:spLocks/>
          </p:cNvSpPr>
          <p:nvPr/>
        </p:nvSpPr>
        <p:spPr>
          <a:xfrm>
            <a:off x="556861" y="4868961"/>
            <a:ext cx="4001231" cy="1972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Retailers and manufacturers do a lot to influence behaviors.</a:t>
            </a:r>
          </a:p>
        </p:txBody>
      </p:sp>
    </p:spTree>
    <p:extLst>
      <p:ext uri="{BB962C8B-B14F-4D97-AF65-F5344CB8AC3E}">
        <p14:creationId xmlns:p14="http://schemas.microsoft.com/office/powerpoint/2010/main" val="3431692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8236-59B2-D24C-3F28-020AA6B2085C}"/>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277EE764-2D56-F4C3-62E3-39AF5512E31C}"/>
              </a:ext>
            </a:extLst>
          </p:cNvPr>
          <p:cNvSpPr>
            <a:spLocks noGrp="1"/>
          </p:cNvSpPr>
          <p:nvPr>
            <p:ph type="body" sz="quarter" idx="14"/>
          </p:nvPr>
        </p:nvSpPr>
        <p:spPr/>
        <p:txBody>
          <a:bodyPr/>
          <a:lstStyle/>
          <a:p>
            <a:r>
              <a:rPr lang="en-US" dirty="0"/>
              <a:t>FRICTION EFFICIENCY</a:t>
            </a:r>
          </a:p>
        </p:txBody>
      </p:sp>
      <p:sp>
        <p:nvSpPr>
          <p:cNvPr id="3" name="Text Placeholder 10">
            <a:extLst>
              <a:ext uri="{FF2B5EF4-FFF2-40B4-BE49-F238E27FC236}">
                <a16:creationId xmlns:a16="http://schemas.microsoft.com/office/drawing/2014/main" id="{FEBD3FCD-4FAA-2E80-14EA-B1D31B4C8387}"/>
              </a:ext>
            </a:extLst>
          </p:cNvPr>
          <p:cNvSpPr>
            <a:spLocks noGrp="1"/>
          </p:cNvSpPr>
          <p:nvPr>
            <p:ph type="body" sz="quarter" idx="10"/>
          </p:nvPr>
        </p:nvSpPr>
        <p:spPr>
          <a:xfrm rot="16200000">
            <a:off x="-2106215" y="2710649"/>
            <a:ext cx="6400800" cy="307778"/>
          </a:xfrm>
        </p:spPr>
        <p:txBody>
          <a:bodyPr/>
          <a:lstStyle/>
          <a:p>
            <a:r>
              <a:rPr lang="en-US" dirty="0"/>
              <a:t>BEYOND THE PARKING LOT</a:t>
            </a:r>
          </a:p>
        </p:txBody>
      </p:sp>
      <p:sp>
        <p:nvSpPr>
          <p:cNvPr id="4" name="Title 12">
            <a:extLst>
              <a:ext uri="{FF2B5EF4-FFF2-40B4-BE49-F238E27FC236}">
                <a16:creationId xmlns:a16="http://schemas.microsoft.com/office/drawing/2014/main" id="{43875957-61C3-01AC-C1AA-525F45D889F8}"/>
              </a:ext>
            </a:extLst>
          </p:cNvPr>
          <p:cNvSpPr>
            <a:spLocks noGrp="1"/>
          </p:cNvSpPr>
          <p:nvPr>
            <p:ph type="title"/>
          </p:nvPr>
        </p:nvSpPr>
        <p:spPr>
          <a:xfrm rot="16200000">
            <a:off x="-4755449" y="523091"/>
            <a:ext cx="10515600" cy="568094"/>
          </a:xfrm>
        </p:spPr>
        <p:txBody>
          <a:bodyPr/>
          <a:lstStyle/>
          <a:p>
            <a:r>
              <a:rPr lang="en-US" dirty="0"/>
              <a:t>Zone 5</a:t>
            </a:r>
          </a:p>
        </p:txBody>
      </p:sp>
      <p:pic>
        <p:nvPicPr>
          <p:cNvPr id="5" name="Picture 4" descr="A building with cars and buildings in the background&#10;&#10;Description automatically generated with medium confidence">
            <a:extLst>
              <a:ext uri="{FF2B5EF4-FFF2-40B4-BE49-F238E27FC236}">
                <a16:creationId xmlns:a16="http://schemas.microsoft.com/office/drawing/2014/main" id="{CF29E9F0-0257-B187-F2DD-17A5D09CF3F9}"/>
              </a:ext>
            </a:extLst>
          </p:cNvPr>
          <p:cNvPicPr>
            <a:picLocks/>
          </p:cNvPicPr>
          <p:nvPr/>
        </p:nvPicPr>
        <p:blipFill rotWithShape="1">
          <a:blip r:embed="rId2"/>
          <a:srcRect l="13937" t="20299" r="13509" b="20686"/>
          <a:stretch/>
        </p:blipFill>
        <p:spPr>
          <a:xfrm>
            <a:off x="1836945" y="170765"/>
            <a:ext cx="10231488" cy="5894173"/>
          </a:xfrm>
          <a:prstGeom prst="rect">
            <a:avLst/>
          </a:prstGeom>
          <a:effectLst/>
        </p:spPr>
      </p:pic>
      <p:pic>
        <p:nvPicPr>
          <p:cNvPr id="6" name="Graphic 5" descr="Badge 5 with solid fill">
            <a:extLst>
              <a:ext uri="{FF2B5EF4-FFF2-40B4-BE49-F238E27FC236}">
                <a16:creationId xmlns:a16="http://schemas.microsoft.com/office/drawing/2014/main" id="{637E3505-9D27-CD09-1A7B-A163D02A0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3350" y="428577"/>
            <a:ext cx="1828800" cy="1828800"/>
          </a:xfrm>
          <a:prstGeom prst="rect">
            <a:avLst/>
          </a:prstGeom>
        </p:spPr>
      </p:pic>
      <p:sp>
        <p:nvSpPr>
          <p:cNvPr id="7" name="TextBox 6">
            <a:extLst>
              <a:ext uri="{FF2B5EF4-FFF2-40B4-BE49-F238E27FC236}">
                <a16:creationId xmlns:a16="http://schemas.microsoft.com/office/drawing/2014/main" id="{A01BF25C-E27D-C9EE-7645-4FE2210D95DB}"/>
              </a:ext>
            </a:extLst>
          </p:cNvPr>
          <p:cNvSpPr txBox="1"/>
          <p:nvPr/>
        </p:nvSpPr>
        <p:spPr>
          <a:xfrm>
            <a:off x="2788764" y="346146"/>
            <a:ext cx="3439953" cy="369332"/>
          </a:xfrm>
          <a:prstGeom prst="rect">
            <a:avLst/>
          </a:prstGeom>
          <a:noFill/>
        </p:spPr>
        <p:txBody>
          <a:bodyPr wrap="square" rtlCol="0">
            <a:spAutoFit/>
          </a:bodyPr>
          <a:lstStyle/>
          <a:p>
            <a:pPr algn="r"/>
            <a:r>
              <a:rPr lang="en-US" b="1" dirty="0">
                <a:latin typeface="Helvetica" pitchFamily="2" charset="0"/>
              </a:rPr>
              <a:t>Social Media Scraping</a:t>
            </a:r>
          </a:p>
        </p:txBody>
      </p:sp>
      <p:sp>
        <p:nvSpPr>
          <p:cNvPr id="8" name="TextBox 7">
            <a:extLst>
              <a:ext uri="{FF2B5EF4-FFF2-40B4-BE49-F238E27FC236}">
                <a16:creationId xmlns:a16="http://schemas.microsoft.com/office/drawing/2014/main" id="{17FD5F50-366A-F321-4E01-5A9DC6F9B0CC}"/>
              </a:ext>
            </a:extLst>
          </p:cNvPr>
          <p:cNvSpPr txBox="1"/>
          <p:nvPr/>
        </p:nvSpPr>
        <p:spPr>
          <a:xfrm>
            <a:off x="1600200" y="3937016"/>
            <a:ext cx="2626043" cy="923330"/>
          </a:xfrm>
          <a:prstGeom prst="rect">
            <a:avLst/>
          </a:prstGeom>
          <a:noFill/>
        </p:spPr>
        <p:txBody>
          <a:bodyPr wrap="square" rtlCol="0">
            <a:spAutoFit/>
          </a:bodyPr>
          <a:lstStyle/>
          <a:p>
            <a:r>
              <a:rPr lang="en-US" b="1" dirty="0">
                <a:latin typeface="Helvetica" pitchFamily="2" charset="0"/>
              </a:rPr>
              <a:t>Collaboration </a:t>
            </a:r>
            <a:br>
              <a:rPr lang="en-US" b="1" dirty="0">
                <a:latin typeface="Helvetica" pitchFamily="2" charset="0"/>
              </a:rPr>
            </a:br>
            <a:r>
              <a:rPr lang="en-US" b="1" dirty="0">
                <a:latin typeface="Helvetica" pitchFamily="2" charset="0"/>
              </a:rPr>
              <a:t>with Other Retailers </a:t>
            </a:r>
            <a:br>
              <a:rPr lang="en-US" b="1" dirty="0">
                <a:latin typeface="Helvetica" pitchFamily="2" charset="0"/>
              </a:rPr>
            </a:br>
            <a:r>
              <a:rPr lang="en-US" b="1" dirty="0">
                <a:latin typeface="Helvetica" pitchFamily="2" charset="0"/>
              </a:rPr>
              <a:t>and Property Owners</a:t>
            </a:r>
          </a:p>
        </p:txBody>
      </p:sp>
      <p:sp>
        <p:nvSpPr>
          <p:cNvPr id="9" name="TextBox 8">
            <a:extLst>
              <a:ext uri="{FF2B5EF4-FFF2-40B4-BE49-F238E27FC236}">
                <a16:creationId xmlns:a16="http://schemas.microsoft.com/office/drawing/2014/main" id="{8F26642A-3EA8-7A09-5431-5777A404C183}"/>
              </a:ext>
            </a:extLst>
          </p:cNvPr>
          <p:cNvSpPr txBox="1"/>
          <p:nvPr/>
        </p:nvSpPr>
        <p:spPr>
          <a:xfrm>
            <a:off x="7700378" y="410717"/>
            <a:ext cx="2626043" cy="923330"/>
          </a:xfrm>
          <a:prstGeom prst="rect">
            <a:avLst/>
          </a:prstGeom>
          <a:noFill/>
        </p:spPr>
        <p:txBody>
          <a:bodyPr wrap="square" rtlCol="0">
            <a:spAutoFit/>
          </a:bodyPr>
          <a:lstStyle/>
          <a:p>
            <a:pPr algn="r"/>
            <a:r>
              <a:rPr lang="en-US" b="1" dirty="0">
                <a:latin typeface="Helvetica" pitchFamily="2" charset="0"/>
              </a:rPr>
              <a:t>Relationship with Law Enforcement and Prosecutors</a:t>
            </a:r>
          </a:p>
        </p:txBody>
      </p:sp>
      <p:sp>
        <p:nvSpPr>
          <p:cNvPr id="10" name="TextBox 9">
            <a:extLst>
              <a:ext uri="{FF2B5EF4-FFF2-40B4-BE49-F238E27FC236}">
                <a16:creationId xmlns:a16="http://schemas.microsoft.com/office/drawing/2014/main" id="{659E526F-7675-24F4-95A0-9B998E2D4D53}"/>
              </a:ext>
            </a:extLst>
          </p:cNvPr>
          <p:cNvSpPr txBox="1"/>
          <p:nvPr/>
        </p:nvSpPr>
        <p:spPr>
          <a:xfrm>
            <a:off x="1717355" y="1130561"/>
            <a:ext cx="2626043" cy="923330"/>
          </a:xfrm>
          <a:prstGeom prst="rect">
            <a:avLst/>
          </a:prstGeom>
          <a:noFill/>
        </p:spPr>
        <p:txBody>
          <a:bodyPr wrap="square" rtlCol="0">
            <a:spAutoFit/>
          </a:bodyPr>
          <a:lstStyle/>
          <a:p>
            <a:r>
              <a:rPr lang="en-US" b="1" dirty="0">
                <a:latin typeface="Helvetica" pitchFamily="2" charset="0"/>
              </a:rPr>
              <a:t>Sharing Useful/Usable Case Intelligence and Evidence</a:t>
            </a:r>
          </a:p>
        </p:txBody>
      </p:sp>
      <p:sp>
        <p:nvSpPr>
          <p:cNvPr id="11" name="TextBox 10">
            <a:extLst>
              <a:ext uri="{FF2B5EF4-FFF2-40B4-BE49-F238E27FC236}">
                <a16:creationId xmlns:a16="http://schemas.microsoft.com/office/drawing/2014/main" id="{6E15D59C-3AD8-A7BE-D0B1-0FF9DB9976CC}"/>
              </a:ext>
            </a:extLst>
          </p:cNvPr>
          <p:cNvSpPr txBox="1"/>
          <p:nvPr/>
        </p:nvSpPr>
        <p:spPr>
          <a:xfrm>
            <a:off x="8447314" y="4306709"/>
            <a:ext cx="3297783" cy="923330"/>
          </a:xfrm>
          <a:prstGeom prst="rect">
            <a:avLst/>
          </a:prstGeom>
          <a:noFill/>
        </p:spPr>
        <p:txBody>
          <a:bodyPr wrap="square" rtlCol="0">
            <a:spAutoFit/>
          </a:bodyPr>
          <a:lstStyle/>
          <a:p>
            <a:pPr algn="r"/>
            <a:r>
              <a:rPr lang="en-US" b="1" dirty="0">
                <a:latin typeface="Helvetica" pitchFamily="2" charset="0"/>
              </a:rPr>
              <a:t>Engagement </a:t>
            </a:r>
            <a:br>
              <a:rPr lang="en-US" b="1" dirty="0">
                <a:latin typeface="Helvetica" pitchFamily="2" charset="0"/>
              </a:rPr>
            </a:br>
            <a:r>
              <a:rPr lang="en-US" b="1" dirty="0">
                <a:latin typeface="Helvetica" pitchFamily="2" charset="0"/>
              </a:rPr>
              <a:t>with Community </a:t>
            </a:r>
            <a:br>
              <a:rPr lang="en-US" b="1" dirty="0">
                <a:latin typeface="Helvetica" pitchFamily="2" charset="0"/>
              </a:rPr>
            </a:br>
            <a:r>
              <a:rPr lang="en-US" b="1" dirty="0">
                <a:latin typeface="Helvetica" pitchFamily="2" charset="0"/>
              </a:rPr>
              <a:t>Social Service Providers</a:t>
            </a:r>
          </a:p>
        </p:txBody>
      </p:sp>
      <p:sp>
        <p:nvSpPr>
          <p:cNvPr id="13" name="TextBox 12">
            <a:extLst>
              <a:ext uri="{FF2B5EF4-FFF2-40B4-BE49-F238E27FC236}">
                <a16:creationId xmlns:a16="http://schemas.microsoft.com/office/drawing/2014/main" id="{75F51543-FA3C-334C-3924-7FC11B16BFFB}"/>
              </a:ext>
            </a:extLst>
          </p:cNvPr>
          <p:cNvSpPr txBox="1"/>
          <p:nvPr/>
        </p:nvSpPr>
        <p:spPr>
          <a:xfrm>
            <a:off x="3744687" y="5125667"/>
            <a:ext cx="2626043" cy="1200329"/>
          </a:xfrm>
          <a:prstGeom prst="rect">
            <a:avLst/>
          </a:prstGeom>
          <a:noFill/>
        </p:spPr>
        <p:txBody>
          <a:bodyPr wrap="square" rtlCol="0">
            <a:spAutoFit/>
          </a:bodyPr>
          <a:lstStyle/>
          <a:p>
            <a:r>
              <a:rPr lang="en-US" b="1" dirty="0">
                <a:solidFill>
                  <a:srgbClr val="FE532B"/>
                </a:solidFill>
                <a:latin typeface="Helvetica" pitchFamily="2" charset="0"/>
              </a:rPr>
              <a:t>Technological Integration and </a:t>
            </a:r>
            <a:r>
              <a:rPr lang="en-US" b="1">
                <a:solidFill>
                  <a:srgbClr val="FE532B"/>
                </a:solidFill>
                <a:latin typeface="Helvetica" pitchFamily="2" charset="0"/>
              </a:rPr>
              <a:t>Data Sharing with </a:t>
            </a:r>
            <a:br>
              <a:rPr lang="en-US" b="1" dirty="0">
                <a:solidFill>
                  <a:srgbClr val="FE532B"/>
                </a:solidFill>
                <a:latin typeface="Helvetica" pitchFamily="2" charset="0"/>
              </a:rPr>
            </a:br>
            <a:r>
              <a:rPr lang="en-US" b="1" dirty="0">
                <a:solidFill>
                  <a:srgbClr val="FE532B"/>
                </a:solidFill>
                <a:latin typeface="Helvetica" pitchFamily="2" charset="0"/>
              </a:rPr>
              <a:t>Law Enforcement</a:t>
            </a:r>
          </a:p>
        </p:txBody>
      </p:sp>
      <p:sp>
        <p:nvSpPr>
          <p:cNvPr id="14" name="TextBox 13">
            <a:extLst>
              <a:ext uri="{FF2B5EF4-FFF2-40B4-BE49-F238E27FC236}">
                <a16:creationId xmlns:a16="http://schemas.microsoft.com/office/drawing/2014/main" id="{E1C1FE90-00A0-B76C-B550-EF167192D5CD}"/>
              </a:ext>
            </a:extLst>
          </p:cNvPr>
          <p:cNvSpPr txBox="1"/>
          <p:nvPr/>
        </p:nvSpPr>
        <p:spPr>
          <a:xfrm>
            <a:off x="7470162" y="5587332"/>
            <a:ext cx="2626043" cy="369332"/>
          </a:xfrm>
          <a:prstGeom prst="rect">
            <a:avLst/>
          </a:prstGeom>
          <a:noFill/>
        </p:spPr>
        <p:txBody>
          <a:bodyPr wrap="square" rtlCol="0">
            <a:spAutoFit/>
          </a:bodyPr>
          <a:lstStyle/>
          <a:p>
            <a:r>
              <a:rPr lang="en-US" b="1" dirty="0">
                <a:latin typeface="Helvetica" pitchFamily="2" charset="0"/>
              </a:rPr>
              <a:t>Incident Link Analysis</a:t>
            </a:r>
          </a:p>
        </p:txBody>
      </p:sp>
    </p:spTree>
    <p:extLst>
      <p:ext uri="{BB962C8B-B14F-4D97-AF65-F5344CB8AC3E}">
        <p14:creationId xmlns:p14="http://schemas.microsoft.com/office/powerpoint/2010/main" val="3847049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2817-BC87-B873-A6F9-BB36AC23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AF7F72-AC4B-2FFB-CF50-2F568F465429}"/>
              </a:ext>
            </a:extLst>
          </p:cNvPr>
          <p:cNvSpPr>
            <a:spLocks noGrp="1"/>
          </p:cNvSpPr>
          <p:nvPr>
            <p:ph type="title"/>
          </p:nvPr>
        </p:nvSpPr>
        <p:spPr>
          <a:xfrm>
            <a:off x="838200" y="710829"/>
            <a:ext cx="10515600" cy="1357455"/>
          </a:xfrm>
        </p:spPr>
        <p:txBody>
          <a:bodyPr/>
          <a:lstStyle/>
          <a:p>
            <a:pPr algn="ctr"/>
            <a:r>
              <a:rPr lang="en-US" dirty="0"/>
              <a:t>What do these things have in common?</a:t>
            </a:r>
          </a:p>
        </p:txBody>
      </p:sp>
      <p:grpSp>
        <p:nvGrpSpPr>
          <p:cNvPr id="15" name="Group 14">
            <a:extLst>
              <a:ext uri="{FF2B5EF4-FFF2-40B4-BE49-F238E27FC236}">
                <a16:creationId xmlns:a16="http://schemas.microsoft.com/office/drawing/2014/main" id="{63C0FFCF-0868-0468-EB2D-104EB04E601B}"/>
              </a:ext>
            </a:extLst>
          </p:cNvPr>
          <p:cNvGrpSpPr/>
          <p:nvPr/>
        </p:nvGrpSpPr>
        <p:grpSpPr>
          <a:xfrm>
            <a:off x="3363780" y="2620734"/>
            <a:ext cx="8354405" cy="2574473"/>
            <a:chOff x="3390709" y="2620734"/>
            <a:chExt cx="8354405" cy="2574473"/>
          </a:xfrm>
        </p:grpSpPr>
        <p:sp>
          <p:nvSpPr>
            <p:cNvPr id="6" name="Rectangle 5">
              <a:extLst>
                <a:ext uri="{FF2B5EF4-FFF2-40B4-BE49-F238E27FC236}">
                  <a16:creationId xmlns:a16="http://schemas.microsoft.com/office/drawing/2014/main" id="{B9F4DEDA-3AE3-EA75-0853-CB70E719E6A7}"/>
                </a:ext>
              </a:extLst>
            </p:cNvPr>
            <p:cNvSpPr/>
            <p:nvPr/>
          </p:nvSpPr>
          <p:spPr>
            <a:xfrm>
              <a:off x="9170641" y="2620734"/>
              <a:ext cx="2574473" cy="2574473"/>
            </a:xfrm>
            <a:prstGeom prst="rect">
              <a:avLst/>
            </a:prstGeom>
            <a:solidFill>
              <a:srgbClr val="023D88"/>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Helvetica" pitchFamily="2" charset="0"/>
                </a:rPr>
                <a:t>Frictionless </a:t>
              </a:r>
              <a:br>
                <a:rPr lang="en-US" sz="3200" b="1" dirty="0">
                  <a:latin typeface="Helvetica" pitchFamily="2" charset="0"/>
                </a:rPr>
              </a:br>
              <a:r>
                <a:rPr lang="en-US" sz="3200" b="1" dirty="0">
                  <a:latin typeface="Helvetica" pitchFamily="2" charset="0"/>
                </a:rPr>
                <a:t>Retail</a:t>
              </a:r>
            </a:p>
          </p:txBody>
        </p:sp>
        <p:pic>
          <p:nvPicPr>
            <p:cNvPr id="13" name="Picture 12">
              <a:extLst>
                <a:ext uri="{FF2B5EF4-FFF2-40B4-BE49-F238E27FC236}">
                  <a16:creationId xmlns:a16="http://schemas.microsoft.com/office/drawing/2014/main" id="{3AA3B2BE-F672-6108-96BE-ACCC3A989A4B}"/>
                </a:ext>
              </a:extLst>
            </p:cNvPr>
            <p:cNvPicPr>
              <a:picLocks noChangeAspect="1"/>
            </p:cNvPicPr>
            <p:nvPr/>
          </p:nvPicPr>
          <p:blipFill>
            <a:blip r:embed="rId2"/>
            <a:stretch>
              <a:fillRect/>
            </a:stretch>
          </p:blipFill>
          <p:spPr>
            <a:xfrm>
              <a:off x="6280675" y="2620734"/>
              <a:ext cx="2574473" cy="2574473"/>
            </a:xfrm>
            <a:prstGeom prst="rect">
              <a:avLst/>
            </a:prstGeom>
            <a:ln w="38100">
              <a:solidFill>
                <a:schemeClr val="bg1"/>
              </a:solidFill>
            </a:ln>
          </p:spPr>
        </p:pic>
        <p:pic>
          <p:nvPicPr>
            <p:cNvPr id="14" name="Picture 13">
              <a:extLst>
                <a:ext uri="{FF2B5EF4-FFF2-40B4-BE49-F238E27FC236}">
                  <a16:creationId xmlns:a16="http://schemas.microsoft.com/office/drawing/2014/main" id="{172F492C-78EB-D136-B584-457C51239D2C}"/>
                </a:ext>
              </a:extLst>
            </p:cNvPr>
            <p:cNvPicPr>
              <a:picLocks noChangeAspect="1"/>
            </p:cNvPicPr>
            <p:nvPr/>
          </p:nvPicPr>
          <p:blipFill>
            <a:blip r:embed="rId3"/>
            <a:stretch>
              <a:fillRect/>
            </a:stretch>
          </p:blipFill>
          <p:spPr>
            <a:xfrm>
              <a:off x="3390709" y="2620734"/>
              <a:ext cx="2574473" cy="2574473"/>
            </a:xfrm>
            <a:prstGeom prst="rect">
              <a:avLst/>
            </a:prstGeom>
            <a:ln w="38100">
              <a:solidFill>
                <a:schemeClr val="bg1"/>
              </a:solidFill>
            </a:ln>
          </p:spPr>
        </p:pic>
      </p:grpSp>
      <p:pic>
        <p:nvPicPr>
          <p:cNvPr id="16" name="Picture 15">
            <a:extLst>
              <a:ext uri="{FF2B5EF4-FFF2-40B4-BE49-F238E27FC236}">
                <a16:creationId xmlns:a16="http://schemas.microsoft.com/office/drawing/2014/main" id="{5BDA1769-513F-5DCA-7765-7D7B47E07FB6}"/>
              </a:ext>
            </a:extLst>
          </p:cNvPr>
          <p:cNvPicPr>
            <a:picLocks noChangeAspect="1"/>
          </p:cNvPicPr>
          <p:nvPr/>
        </p:nvPicPr>
        <p:blipFill>
          <a:blip r:embed="rId4"/>
          <a:stretch>
            <a:fillRect/>
          </a:stretch>
        </p:blipFill>
        <p:spPr>
          <a:xfrm>
            <a:off x="473813" y="2620734"/>
            <a:ext cx="2574474" cy="2574474"/>
          </a:xfrm>
          <a:prstGeom prst="rect">
            <a:avLst/>
          </a:prstGeom>
          <a:ln w="38100">
            <a:solidFill>
              <a:schemeClr val="bg1"/>
            </a:solidFill>
          </a:ln>
        </p:spPr>
      </p:pic>
    </p:spTree>
    <p:extLst>
      <p:ext uri="{BB962C8B-B14F-4D97-AF65-F5344CB8AC3E}">
        <p14:creationId xmlns:p14="http://schemas.microsoft.com/office/powerpoint/2010/main" val="1956510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5886-C1EB-9C73-6A66-2A93F7B86487}"/>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502E180F-6CC4-33B9-4DAA-F2E7C37E0C92}"/>
              </a:ext>
            </a:extLst>
          </p:cNvPr>
          <p:cNvSpPr>
            <a:spLocks noGrp="1"/>
          </p:cNvSpPr>
          <p:nvPr>
            <p:ph type="body" sz="quarter" idx="14"/>
          </p:nvPr>
        </p:nvSpPr>
        <p:spPr/>
        <p:txBody>
          <a:bodyPr/>
          <a:lstStyle/>
          <a:p>
            <a:r>
              <a:rPr lang="en-US" dirty="0"/>
              <a:t>FRICTION EFFICIENCY</a:t>
            </a:r>
          </a:p>
        </p:txBody>
      </p:sp>
      <p:sp>
        <p:nvSpPr>
          <p:cNvPr id="3" name="Text Placeholder 10">
            <a:extLst>
              <a:ext uri="{FF2B5EF4-FFF2-40B4-BE49-F238E27FC236}">
                <a16:creationId xmlns:a16="http://schemas.microsoft.com/office/drawing/2014/main" id="{5189ED69-A48E-9A2D-BF18-4A9EDB74B3D0}"/>
              </a:ext>
            </a:extLst>
          </p:cNvPr>
          <p:cNvSpPr>
            <a:spLocks noGrp="1"/>
          </p:cNvSpPr>
          <p:nvPr>
            <p:ph type="body" sz="quarter" idx="10"/>
          </p:nvPr>
        </p:nvSpPr>
        <p:spPr>
          <a:xfrm rot="16200000">
            <a:off x="-2106215" y="2710649"/>
            <a:ext cx="6400800" cy="307778"/>
          </a:xfrm>
        </p:spPr>
        <p:txBody>
          <a:bodyPr/>
          <a:lstStyle/>
          <a:p>
            <a:r>
              <a:rPr lang="en-US" dirty="0"/>
              <a:t>PARKING LOT ENTRY AND INTERIOR</a:t>
            </a:r>
          </a:p>
        </p:txBody>
      </p:sp>
      <p:sp>
        <p:nvSpPr>
          <p:cNvPr id="4" name="Title 12">
            <a:extLst>
              <a:ext uri="{FF2B5EF4-FFF2-40B4-BE49-F238E27FC236}">
                <a16:creationId xmlns:a16="http://schemas.microsoft.com/office/drawing/2014/main" id="{60E063D1-E18A-C711-D6B3-97C5534A563F}"/>
              </a:ext>
            </a:extLst>
          </p:cNvPr>
          <p:cNvSpPr>
            <a:spLocks noGrp="1"/>
          </p:cNvSpPr>
          <p:nvPr>
            <p:ph type="title"/>
          </p:nvPr>
        </p:nvSpPr>
        <p:spPr>
          <a:xfrm rot="16200000">
            <a:off x="-4755449" y="523091"/>
            <a:ext cx="10515600" cy="568094"/>
          </a:xfrm>
        </p:spPr>
        <p:txBody>
          <a:bodyPr/>
          <a:lstStyle/>
          <a:p>
            <a:r>
              <a:rPr lang="en-US" dirty="0"/>
              <a:t>Zone 4</a:t>
            </a:r>
          </a:p>
        </p:txBody>
      </p:sp>
      <p:pic>
        <p:nvPicPr>
          <p:cNvPr id="5" name="Picture 4" descr="A building with cars and buildings in the background&#10;&#10;Description automatically generated with medium confidence">
            <a:extLst>
              <a:ext uri="{FF2B5EF4-FFF2-40B4-BE49-F238E27FC236}">
                <a16:creationId xmlns:a16="http://schemas.microsoft.com/office/drawing/2014/main" id="{ABB0AE7D-44A0-7A22-1B25-5E6E76769887}"/>
              </a:ext>
            </a:extLst>
          </p:cNvPr>
          <p:cNvPicPr>
            <a:picLocks/>
          </p:cNvPicPr>
          <p:nvPr/>
        </p:nvPicPr>
        <p:blipFill rotWithShape="1">
          <a:blip r:embed="rId2"/>
          <a:srcRect l="13937" t="20299" r="13509" b="20686"/>
          <a:stretch/>
        </p:blipFill>
        <p:spPr>
          <a:xfrm>
            <a:off x="1836945" y="170765"/>
            <a:ext cx="10231488" cy="5894173"/>
          </a:xfrm>
          <a:prstGeom prst="rect">
            <a:avLst/>
          </a:prstGeom>
          <a:effectLst/>
        </p:spPr>
      </p:pic>
      <p:pic>
        <p:nvPicPr>
          <p:cNvPr id="6" name="Graphic 5" descr="Badge 4 with solid fill">
            <a:extLst>
              <a:ext uri="{FF2B5EF4-FFF2-40B4-BE49-F238E27FC236}">
                <a16:creationId xmlns:a16="http://schemas.microsoft.com/office/drawing/2014/main" id="{3A41B7E7-5D27-EDE8-571B-6CAA057EAD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2905" y="2203451"/>
            <a:ext cx="1828800" cy="1828800"/>
          </a:xfrm>
          <a:prstGeom prst="rect">
            <a:avLst/>
          </a:prstGeom>
        </p:spPr>
      </p:pic>
      <p:sp>
        <p:nvSpPr>
          <p:cNvPr id="7" name="Oval 6">
            <a:extLst>
              <a:ext uri="{FF2B5EF4-FFF2-40B4-BE49-F238E27FC236}">
                <a16:creationId xmlns:a16="http://schemas.microsoft.com/office/drawing/2014/main" id="{5B44C386-9CFB-A543-BDC9-7F22032B0DD4}"/>
              </a:ext>
            </a:extLst>
          </p:cNvPr>
          <p:cNvSpPr/>
          <p:nvPr/>
        </p:nvSpPr>
        <p:spPr>
          <a:xfrm>
            <a:off x="4809392" y="3085194"/>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D7123C1-2A39-092D-0617-45ABC5CF4954}"/>
              </a:ext>
            </a:extLst>
          </p:cNvPr>
          <p:cNvSpPr/>
          <p:nvPr/>
        </p:nvSpPr>
        <p:spPr>
          <a:xfrm>
            <a:off x="6072135" y="4141109"/>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6891C39-EFA9-3A54-C276-DDD71961E861}"/>
              </a:ext>
            </a:extLst>
          </p:cNvPr>
          <p:cNvSpPr/>
          <p:nvPr/>
        </p:nvSpPr>
        <p:spPr>
          <a:xfrm>
            <a:off x="6822306" y="3803651"/>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EF8C2D-6DB0-9164-25F0-BE47851E89B3}"/>
              </a:ext>
            </a:extLst>
          </p:cNvPr>
          <p:cNvSpPr/>
          <p:nvPr/>
        </p:nvSpPr>
        <p:spPr>
          <a:xfrm>
            <a:off x="8354691" y="2976337"/>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E1ADA5-F707-BB1B-D020-BCF2F0C5DD70}"/>
              </a:ext>
            </a:extLst>
          </p:cNvPr>
          <p:cNvSpPr/>
          <p:nvPr/>
        </p:nvSpPr>
        <p:spPr>
          <a:xfrm>
            <a:off x="5315240" y="3634219"/>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E43AAF-27E3-FCA1-C5E6-A2D927844E1C}"/>
              </a:ext>
            </a:extLst>
          </p:cNvPr>
          <p:cNvSpPr txBox="1"/>
          <p:nvPr/>
        </p:nvSpPr>
        <p:spPr>
          <a:xfrm>
            <a:off x="5683293" y="4280550"/>
            <a:ext cx="3439953" cy="369332"/>
          </a:xfrm>
          <a:prstGeom prst="rect">
            <a:avLst/>
          </a:prstGeom>
          <a:noFill/>
        </p:spPr>
        <p:txBody>
          <a:bodyPr wrap="square" rtlCol="0">
            <a:spAutoFit/>
          </a:bodyPr>
          <a:lstStyle/>
          <a:p>
            <a:pPr algn="r"/>
            <a:r>
              <a:rPr lang="en-US" b="1" dirty="0">
                <a:latin typeface="Helvetica" pitchFamily="2" charset="0"/>
              </a:rPr>
              <a:t>Camera (with LPR)</a:t>
            </a:r>
          </a:p>
        </p:txBody>
      </p:sp>
      <p:sp>
        <p:nvSpPr>
          <p:cNvPr id="14" name="TextBox 13">
            <a:extLst>
              <a:ext uri="{FF2B5EF4-FFF2-40B4-BE49-F238E27FC236}">
                <a16:creationId xmlns:a16="http://schemas.microsoft.com/office/drawing/2014/main" id="{A1886C3D-960D-B1B6-7DAC-2FD289E4CDC3}"/>
              </a:ext>
            </a:extLst>
          </p:cNvPr>
          <p:cNvSpPr txBox="1"/>
          <p:nvPr/>
        </p:nvSpPr>
        <p:spPr>
          <a:xfrm>
            <a:off x="1401971" y="3167043"/>
            <a:ext cx="3439953" cy="369332"/>
          </a:xfrm>
          <a:prstGeom prst="rect">
            <a:avLst/>
          </a:prstGeom>
          <a:noFill/>
        </p:spPr>
        <p:txBody>
          <a:bodyPr wrap="square" rtlCol="0">
            <a:spAutoFit/>
          </a:bodyPr>
          <a:lstStyle/>
          <a:p>
            <a:pPr algn="r"/>
            <a:r>
              <a:rPr lang="en-US" b="1" dirty="0">
                <a:latin typeface="Helvetica" pitchFamily="2" charset="0"/>
              </a:rPr>
              <a:t>Lighting</a:t>
            </a:r>
          </a:p>
        </p:txBody>
      </p:sp>
      <p:sp>
        <p:nvSpPr>
          <p:cNvPr id="15" name="TextBox 14">
            <a:extLst>
              <a:ext uri="{FF2B5EF4-FFF2-40B4-BE49-F238E27FC236}">
                <a16:creationId xmlns:a16="http://schemas.microsoft.com/office/drawing/2014/main" id="{17F2C3EE-DE25-FB5F-7EE2-049677924A9F}"/>
              </a:ext>
            </a:extLst>
          </p:cNvPr>
          <p:cNvSpPr txBox="1"/>
          <p:nvPr/>
        </p:nvSpPr>
        <p:spPr>
          <a:xfrm>
            <a:off x="5468462" y="4694598"/>
            <a:ext cx="3439953" cy="369332"/>
          </a:xfrm>
          <a:prstGeom prst="rect">
            <a:avLst/>
          </a:prstGeom>
          <a:noFill/>
        </p:spPr>
        <p:txBody>
          <a:bodyPr wrap="square" rtlCol="0">
            <a:spAutoFit/>
          </a:bodyPr>
          <a:lstStyle/>
          <a:p>
            <a:pPr algn="r"/>
            <a:r>
              <a:rPr lang="en-US" b="1" dirty="0">
                <a:latin typeface="Helvetica" pitchFamily="2" charset="0"/>
              </a:rPr>
              <a:t>Unobstructed Sightlines</a:t>
            </a:r>
          </a:p>
        </p:txBody>
      </p:sp>
      <p:sp>
        <p:nvSpPr>
          <p:cNvPr id="16" name="TextBox 15">
            <a:extLst>
              <a:ext uri="{FF2B5EF4-FFF2-40B4-BE49-F238E27FC236}">
                <a16:creationId xmlns:a16="http://schemas.microsoft.com/office/drawing/2014/main" id="{5D687837-527F-A3B7-BB69-690B93789E26}"/>
              </a:ext>
            </a:extLst>
          </p:cNvPr>
          <p:cNvSpPr txBox="1"/>
          <p:nvPr/>
        </p:nvSpPr>
        <p:spPr>
          <a:xfrm>
            <a:off x="5465451" y="3015806"/>
            <a:ext cx="1814056" cy="646331"/>
          </a:xfrm>
          <a:prstGeom prst="rect">
            <a:avLst/>
          </a:prstGeom>
          <a:noFill/>
        </p:spPr>
        <p:txBody>
          <a:bodyPr wrap="square" rtlCol="0">
            <a:spAutoFit/>
          </a:bodyPr>
          <a:lstStyle/>
          <a:p>
            <a:r>
              <a:rPr lang="en-US" b="1" dirty="0">
                <a:latin typeface="Helvetica" pitchFamily="2" charset="0"/>
              </a:rPr>
              <a:t>Capable Guardianship</a:t>
            </a:r>
          </a:p>
        </p:txBody>
      </p:sp>
      <p:pic>
        <p:nvPicPr>
          <p:cNvPr id="17" name="Picture 16" descr="A building with cars and buildings in the background&#10;&#10;Description automatically generated with medium confidence">
            <a:extLst>
              <a:ext uri="{FF2B5EF4-FFF2-40B4-BE49-F238E27FC236}">
                <a16:creationId xmlns:a16="http://schemas.microsoft.com/office/drawing/2014/main" id="{E740293A-3464-65DC-9193-21539379A3E0}"/>
              </a:ext>
            </a:extLst>
          </p:cNvPr>
          <p:cNvPicPr>
            <a:picLocks/>
          </p:cNvPicPr>
          <p:nvPr/>
        </p:nvPicPr>
        <p:blipFill rotWithShape="1">
          <a:blip r:embed="rId2"/>
          <a:srcRect l="64672" t="56191" r="33350" b="41816"/>
          <a:stretch/>
        </p:blipFill>
        <p:spPr>
          <a:xfrm flipH="1">
            <a:off x="5404388" y="3763314"/>
            <a:ext cx="278905" cy="199011"/>
          </a:xfrm>
          <a:prstGeom prst="rect">
            <a:avLst/>
          </a:prstGeom>
          <a:effectLst/>
        </p:spPr>
      </p:pic>
      <p:sp>
        <p:nvSpPr>
          <p:cNvPr id="18" name="TextBox 17">
            <a:extLst>
              <a:ext uri="{FF2B5EF4-FFF2-40B4-BE49-F238E27FC236}">
                <a16:creationId xmlns:a16="http://schemas.microsoft.com/office/drawing/2014/main" id="{23C0DD14-BB0F-2B7B-2C6B-279BEEBAC6DC}"/>
              </a:ext>
            </a:extLst>
          </p:cNvPr>
          <p:cNvSpPr txBox="1"/>
          <p:nvPr/>
        </p:nvSpPr>
        <p:spPr>
          <a:xfrm>
            <a:off x="7780364" y="2304662"/>
            <a:ext cx="1651625" cy="646331"/>
          </a:xfrm>
          <a:prstGeom prst="rect">
            <a:avLst/>
          </a:prstGeom>
          <a:noFill/>
        </p:spPr>
        <p:txBody>
          <a:bodyPr wrap="square" rtlCol="0">
            <a:spAutoFit/>
          </a:bodyPr>
          <a:lstStyle/>
          <a:p>
            <a:pPr algn="ctr"/>
            <a:r>
              <a:rPr lang="en-US" b="1" dirty="0">
                <a:latin typeface="Helvetica" pitchFamily="2" charset="0"/>
              </a:rPr>
              <a:t>Talk-down Capabilities</a:t>
            </a:r>
          </a:p>
        </p:txBody>
      </p:sp>
      <p:sp>
        <p:nvSpPr>
          <p:cNvPr id="19" name="Oval 18">
            <a:extLst>
              <a:ext uri="{FF2B5EF4-FFF2-40B4-BE49-F238E27FC236}">
                <a16:creationId xmlns:a16="http://schemas.microsoft.com/office/drawing/2014/main" id="{EF2B32E1-1AC7-31C3-4E0C-799C685E0CF8}"/>
              </a:ext>
            </a:extLst>
          </p:cNvPr>
          <p:cNvSpPr/>
          <p:nvPr/>
        </p:nvSpPr>
        <p:spPr>
          <a:xfrm>
            <a:off x="4554290" y="2569818"/>
            <a:ext cx="457200" cy="457200"/>
          </a:xfrm>
          <a:prstGeom prst="ellipse">
            <a:avLst/>
          </a:prstGeom>
          <a:noFill/>
          <a:ln w="38100">
            <a:solidFill>
              <a:srgbClr val="FE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EC52EDF-BB8E-DD4B-BBEF-975E7E2CFBBB}"/>
              </a:ext>
            </a:extLst>
          </p:cNvPr>
          <p:cNvSpPr txBox="1"/>
          <p:nvPr/>
        </p:nvSpPr>
        <p:spPr>
          <a:xfrm>
            <a:off x="2777849" y="2486584"/>
            <a:ext cx="1814056" cy="646331"/>
          </a:xfrm>
          <a:prstGeom prst="rect">
            <a:avLst/>
          </a:prstGeom>
          <a:noFill/>
        </p:spPr>
        <p:txBody>
          <a:bodyPr wrap="square" rtlCol="0">
            <a:spAutoFit/>
          </a:bodyPr>
          <a:lstStyle/>
          <a:p>
            <a:pPr algn="r"/>
            <a:r>
              <a:rPr lang="en-US" b="1" dirty="0">
                <a:latin typeface="Helvetica" pitchFamily="2" charset="0"/>
              </a:rPr>
              <a:t>Perimeter Surveillance</a:t>
            </a:r>
          </a:p>
        </p:txBody>
      </p:sp>
    </p:spTree>
    <p:extLst>
      <p:ext uri="{BB962C8B-B14F-4D97-AF65-F5344CB8AC3E}">
        <p14:creationId xmlns:p14="http://schemas.microsoft.com/office/powerpoint/2010/main" val="2705038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45C40-778C-27E5-50F6-873E3D37BB3B}"/>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1078010F-86B6-C8EE-2F43-34926BCEF932}"/>
              </a:ext>
            </a:extLst>
          </p:cNvPr>
          <p:cNvSpPr>
            <a:spLocks noGrp="1"/>
          </p:cNvSpPr>
          <p:nvPr>
            <p:ph type="body" sz="quarter" idx="14"/>
          </p:nvPr>
        </p:nvSpPr>
        <p:spPr/>
        <p:txBody>
          <a:bodyPr/>
          <a:lstStyle/>
          <a:p>
            <a:r>
              <a:rPr lang="en-US" dirty="0"/>
              <a:t>FRICTION EFFICIENCY</a:t>
            </a:r>
          </a:p>
        </p:txBody>
      </p:sp>
      <p:pic>
        <p:nvPicPr>
          <p:cNvPr id="2" name="Picture 1" descr="A isometric view of a building&#10;&#10;Description automatically generated">
            <a:extLst>
              <a:ext uri="{FF2B5EF4-FFF2-40B4-BE49-F238E27FC236}">
                <a16:creationId xmlns:a16="http://schemas.microsoft.com/office/drawing/2014/main" id="{7F6701B7-20D7-1841-C4DF-96CF9492A424}"/>
              </a:ext>
            </a:extLst>
          </p:cNvPr>
          <p:cNvPicPr>
            <a:picLocks/>
          </p:cNvPicPr>
          <p:nvPr/>
        </p:nvPicPr>
        <p:blipFill rotWithShape="1">
          <a:blip r:embed="rId2"/>
          <a:srcRect l="13803" t="19068" r="13781" b="20802"/>
          <a:stretch/>
        </p:blipFill>
        <p:spPr>
          <a:xfrm>
            <a:off x="1476059" y="170765"/>
            <a:ext cx="10547065" cy="5894173"/>
          </a:xfrm>
          <a:prstGeom prst="rect">
            <a:avLst/>
          </a:prstGeom>
          <a:ln>
            <a:noFill/>
          </a:ln>
          <a:effectLst/>
        </p:spPr>
      </p:pic>
      <p:sp>
        <p:nvSpPr>
          <p:cNvPr id="4" name="Text Placeholder 10">
            <a:extLst>
              <a:ext uri="{FF2B5EF4-FFF2-40B4-BE49-F238E27FC236}">
                <a16:creationId xmlns:a16="http://schemas.microsoft.com/office/drawing/2014/main" id="{FF7803FE-6585-DEB2-779E-CB948981FFAC}"/>
              </a:ext>
            </a:extLst>
          </p:cNvPr>
          <p:cNvSpPr>
            <a:spLocks noGrp="1"/>
          </p:cNvSpPr>
          <p:nvPr>
            <p:ph type="body" sz="quarter" idx="10"/>
          </p:nvPr>
        </p:nvSpPr>
        <p:spPr>
          <a:xfrm rot="16200000">
            <a:off x="-2106215" y="2710649"/>
            <a:ext cx="6400800" cy="307778"/>
          </a:xfrm>
        </p:spPr>
        <p:txBody>
          <a:bodyPr/>
          <a:lstStyle/>
          <a:p>
            <a:r>
              <a:rPr lang="en-US" dirty="0"/>
              <a:t>ENTRIES, EXITS, OVERALL INTERIOR</a:t>
            </a:r>
          </a:p>
        </p:txBody>
      </p:sp>
      <p:sp>
        <p:nvSpPr>
          <p:cNvPr id="5" name="Title 12">
            <a:extLst>
              <a:ext uri="{FF2B5EF4-FFF2-40B4-BE49-F238E27FC236}">
                <a16:creationId xmlns:a16="http://schemas.microsoft.com/office/drawing/2014/main" id="{174EB5DB-5ACE-1268-6A06-4A2CCA94A71C}"/>
              </a:ext>
            </a:extLst>
          </p:cNvPr>
          <p:cNvSpPr>
            <a:spLocks noGrp="1"/>
          </p:cNvSpPr>
          <p:nvPr>
            <p:ph type="title"/>
          </p:nvPr>
        </p:nvSpPr>
        <p:spPr>
          <a:xfrm rot="16200000">
            <a:off x="-4755449" y="523091"/>
            <a:ext cx="10515600" cy="568094"/>
          </a:xfrm>
        </p:spPr>
        <p:txBody>
          <a:bodyPr/>
          <a:lstStyle/>
          <a:p>
            <a:r>
              <a:rPr lang="en-US" dirty="0"/>
              <a:t>Zone 3</a:t>
            </a:r>
          </a:p>
        </p:txBody>
      </p:sp>
      <p:pic>
        <p:nvPicPr>
          <p:cNvPr id="6" name="Graphic 5" descr="Badge 3 with solid fill">
            <a:extLst>
              <a:ext uri="{FF2B5EF4-FFF2-40B4-BE49-F238E27FC236}">
                <a16:creationId xmlns:a16="http://schemas.microsoft.com/office/drawing/2014/main" id="{07827AF7-0F0A-26BE-60CD-CC72A11BC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9133" y="3429000"/>
            <a:ext cx="502920" cy="502920"/>
          </a:xfrm>
          <a:prstGeom prst="rect">
            <a:avLst/>
          </a:prstGeom>
        </p:spPr>
      </p:pic>
      <p:pic>
        <p:nvPicPr>
          <p:cNvPr id="7" name="Graphic 6" descr="Badge 3 with solid fill">
            <a:extLst>
              <a:ext uri="{FF2B5EF4-FFF2-40B4-BE49-F238E27FC236}">
                <a16:creationId xmlns:a16="http://schemas.microsoft.com/office/drawing/2014/main" id="{2AC5B94C-164B-FCD5-7502-1187635250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7414" y="4322805"/>
            <a:ext cx="502920" cy="502920"/>
          </a:xfrm>
          <a:prstGeom prst="rect">
            <a:avLst/>
          </a:prstGeom>
        </p:spPr>
      </p:pic>
      <p:pic>
        <p:nvPicPr>
          <p:cNvPr id="8" name="Graphic 7" descr="Badge 3 with solid fill">
            <a:extLst>
              <a:ext uri="{FF2B5EF4-FFF2-40B4-BE49-F238E27FC236}">
                <a16:creationId xmlns:a16="http://schemas.microsoft.com/office/drawing/2014/main" id="{7E489A98-9774-20C1-CED9-05B5C0FBB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09584" y="1665513"/>
            <a:ext cx="502920" cy="502920"/>
          </a:xfrm>
          <a:prstGeom prst="rect">
            <a:avLst/>
          </a:prstGeom>
        </p:spPr>
      </p:pic>
      <p:cxnSp>
        <p:nvCxnSpPr>
          <p:cNvPr id="9" name="Straight Arrow Connector 8">
            <a:extLst>
              <a:ext uri="{FF2B5EF4-FFF2-40B4-BE49-F238E27FC236}">
                <a16:creationId xmlns:a16="http://schemas.microsoft.com/office/drawing/2014/main" id="{FC789AEF-DA06-743D-5EA5-0FA9B0639F9F}"/>
              </a:ext>
            </a:extLst>
          </p:cNvPr>
          <p:cNvCxnSpPr>
            <a:cxnSpLocks/>
          </p:cNvCxnSpPr>
          <p:nvPr/>
        </p:nvCxnSpPr>
        <p:spPr>
          <a:xfrm flipH="1" flipV="1">
            <a:off x="4528457" y="793062"/>
            <a:ext cx="1012372" cy="992195"/>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F0C38F1-9C8B-552A-8BB2-95F7C1A11629}"/>
              </a:ext>
            </a:extLst>
          </p:cNvPr>
          <p:cNvCxnSpPr>
            <a:cxnSpLocks/>
          </p:cNvCxnSpPr>
          <p:nvPr/>
        </p:nvCxnSpPr>
        <p:spPr>
          <a:xfrm flipH="1" flipV="1">
            <a:off x="3815135" y="1493289"/>
            <a:ext cx="1725694" cy="423684"/>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C807ED6-2B2F-792E-D518-9C7747E4536A}"/>
              </a:ext>
            </a:extLst>
          </p:cNvPr>
          <p:cNvCxnSpPr>
            <a:cxnSpLocks/>
          </p:cNvCxnSpPr>
          <p:nvPr/>
        </p:nvCxnSpPr>
        <p:spPr>
          <a:xfrm>
            <a:off x="5704114" y="2042703"/>
            <a:ext cx="1146736" cy="1244783"/>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E357069-4743-C30E-C41B-0458B5B9DE38}"/>
              </a:ext>
            </a:extLst>
          </p:cNvPr>
          <p:cNvCxnSpPr>
            <a:cxnSpLocks/>
          </p:cNvCxnSpPr>
          <p:nvPr/>
        </p:nvCxnSpPr>
        <p:spPr>
          <a:xfrm>
            <a:off x="5780314" y="1916973"/>
            <a:ext cx="1726639" cy="251460"/>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0BC306E-3761-AE87-211A-3BA0A8BC2786}"/>
              </a:ext>
            </a:extLst>
          </p:cNvPr>
          <p:cNvCxnSpPr>
            <a:cxnSpLocks/>
          </p:cNvCxnSpPr>
          <p:nvPr/>
        </p:nvCxnSpPr>
        <p:spPr>
          <a:xfrm>
            <a:off x="5823180" y="1991171"/>
            <a:ext cx="3309934" cy="2037902"/>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3A860B-1ED5-A7C0-19AC-F8810BAA2A6C}"/>
              </a:ext>
            </a:extLst>
          </p:cNvPr>
          <p:cNvCxnSpPr>
            <a:cxnSpLocks/>
          </p:cNvCxnSpPr>
          <p:nvPr/>
        </p:nvCxnSpPr>
        <p:spPr>
          <a:xfrm flipH="1" flipV="1">
            <a:off x="3815135" y="1957481"/>
            <a:ext cx="1737195" cy="44126"/>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985F238-DA71-0BFB-482D-6533C886AB8E}"/>
              </a:ext>
            </a:extLst>
          </p:cNvPr>
          <p:cNvSpPr txBox="1"/>
          <p:nvPr/>
        </p:nvSpPr>
        <p:spPr>
          <a:xfrm>
            <a:off x="4677982" y="360865"/>
            <a:ext cx="5053834" cy="369332"/>
          </a:xfrm>
          <a:prstGeom prst="rect">
            <a:avLst/>
          </a:prstGeom>
          <a:noFill/>
        </p:spPr>
        <p:txBody>
          <a:bodyPr wrap="square" rtlCol="0">
            <a:spAutoFit/>
          </a:bodyPr>
          <a:lstStyle/>
          <a:p>
            <a:r>
              <a:rPr lang="en-US" b="1" dirty="0">
                <a:latin typeface="Helvetica" pitchFamily="2" charset="0"/>
              </a:rPr>
              <a:t>Networked Security Ecosystem</a:t>
            </a:r>
          </a:p>
        </p:txBody>
      </p:sp>
      <p:sp>
        <p:nvSpPr>
          <p:cNvPr id="17" name="TextBox 16">
            <a:extLst>
              <a:ext uri="{FF2B5EF4-FFF2-40B4-BE49-F238E27FC236}">
                <a16:creationId xmlns:a16="http://schemas.microsoft.com/office/drawing/2014/main" id="{49173333-15D5-95A6-5498-2C2855EC53AB}"/>
              </a:ext>
            </a:extLst>
          </p:cNvPr>
          <p:cNvSpPr txBox="1"/>
          <p:nvPr/>
        </p:nvSpPr>
        <p:spPr>
          <a:xfrm>
            <a:off x="1041289" y="3495794"/>
            <a:ext cx="3439953" cy="369332"/>
          </a:xfrm>
          <a:prstGeom prst="rect">
            <a:avLst/>
          </a:prstGeom>
          <a:noFill/>
        </p:spPr>
        <p:txBody>
          <a:bodyPr wrap="square" rtlCol="0">
            <a:spAutoFit/>
          </a:bodyPr>
          <a:lstStyle/>
          <a:p>
            <a:pPr algn="r"/>
            <a:r>
              <a:rPr lang="en-US" b="1" dirty="0">
                <a:latin typeface="Helvetica" pitchFamily="2" charset="0"/>
              </a:rPr>
              <a:t>Entry/Exit Point</a:t>
            </a:r>
          </a:p>
        </p:txBody>
      </p:sp>
      <p:sp>
        <p:nvSpPr>
          <p:cNvPr id="18" name="TextBox 17">
            <a:extLst>
              <a:ext uri="{FF2B5EF4-FFF2-40B4-BE49-F238E27FC236}">
                <a16:creationId xmlns:a16="http://schemas.microsoft.com/office/drawing/2014/main" id="{5DE4FF5D-12B5-9447-3A33-CEFC2850B6D7}"/>
              </a:ext>
            </a:extLst>
          </p:cNvPr>
          <p:cNvSpPr txBox="1"/>
          <p:nvPr/>
        </p:nvSpPr>
        <p:spPr>
          <a:xfrm>
            <a:off x="4962502" y="4464319"/>
            <a:ext cx="3439953" cy="369332"/>
          </a:xfrm>
          <a:prstGeom prst="rect">
            <a:avLst/>
          </a:prstGeom>
          <a:noFill/>
        </p:spPr>
        <p:txBody>
          <a:bodyPr wrap="square" rtlCol="0">
            <a:spAutoFit/>
          </a:bodyPr>
          <a:lstStyle/>
          <a:p>
            <a:pPr algn="r"/>
            <a:r>
              <a:rPr lang="en-US" b="1" dirty="0">
                <a:latin typeface="Helvetica" pitchFamily="2" charset="0"/>
              </a:rPr>
              <a:t>Entry/Exit Point</a:t>
            </a:r>
          </a:p>
        </p:txBody>
      </p:sp>
      <p:cxnSp>
        <p:nvCxnSpPr>
          <p:cNvPr id="19" name="Straight Arrow Connector 18">
            <a:extLst>
              <a:ext uri="{FF2B5EF4-FFF2-40B4-BE49-F238E27FC236}">
                <a16:creationId xmlns:a16="http://schemas.microsoft.com/office/drawing/2014/main" id="{8EF6914E-4F92-14BE-524E-FE6079F7F485}"/>
              </a:ext>
            </a:extLst>
          </p:cNvPr>
          <p:cNvCxnSpPr>
            <a:cxnSpLocks/>
          </p:cNvCxnSpPr>
          <p:nvPr/>
        </p:nvCxnSpPr>
        <p:spPr>
          <a:xfrm flipH="1">
            <a:off x="3124200" y="2042703"/>
            <a:ext cx="2428130" cy="591640"/>
          </a:xfrm>
          <a:prstGeom prst="straightConnector1">
            <a:avLst/>
          </a:prstGeom>
          <a:ln w="38100">
            <a:solidFill>
              <a:srgbClr val="FE532B"/>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79C9B36-015E-87E3-7F02-693797DD7AEB}"/>
              </a:ext>
            </a:extLst>
          </p:cNvPr>
          <p:cNvSpPr txBox="1"/>
          <p:nvPr/>
        </p:nvSpPr>
        <p:spPr>
          <a:xfrm>
            <a:off x="7506953" y="1035814"/>
            <a:ext cx="5053834" cy="369332"/>
          </a:xfrm>
          <a:prstGeom prst="rect">
            <a:avLst/>
          </a:prstGeom>
          <a:noFill/>
        </p:spPr>
        <p:txBody>
          <a:bodyPr wrap="square" rtlCol="0">
            <a:spAutoFit/>
          </a:bodyPr>
          <a:lstStyle/>
          <a:p>
            <a:r>
              <a:rPr lang="en-US" b="1" dirty="0">
                <a:latin typeface="Helvetica" pitchFamily="2" charset="0"/>
              </a:rPr>
              <a:t>Facility Interior</a:t>
            </a:r>
          </a:p>
        </p:txBody>
      </p:sp>
    </p:spTree>
    <p:extLst>
      <p:ext uri="{BB962C8B-B14F-4D97-AF65-F5344CB8AC3E}">
        <p14:creationId xmlns:p14="http://schemas.microsoft.com/office/powerpoint/2010/main" val="330421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CE719-3270-F38E-DE8B-BF307A8AB4E5}"/>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599C7456-1747-A9A1-C6BA-4A1186432568}"/>
              </a:ext>
            </a:extLst>
          </p:cNvPr>
          <p:cNvSpPr>
            <a:spLocks noGrp="1"/>
          </p:cNvSpPr>
          <p:nvPr>
            <p:ph type="body" sz="quarter" idx="14"/>
          </p:nvPr>
        </p:nvSpPr>
        <p:spPr/>
        <p:txBody>
          <a:bodyPr/>
          <a:lstStyle/>
          <a:p>
            <a:r>
              <a:rPr lang="en-US" dirty="0"/>
              <a:t>FRICTION EFFICIENCY</a:t>
            </a:r>
          </a:p>
        </p:txBody>
      </p:sp>
      <p:pic>
        <p:nvPicPr>
          <p:cNvPr id="2" name="Picture 1" descr="A isometric view of a building&#10;&#10;Description automatically generated">
            <a:extLst>
              <a:ext uri="{FF2B5EF4-FFF2-40B4-BE49-F238E27FC236}">
                <a16:creationId xmlns:a16="http://schemas.microsoft.com/office/drawing/2014/main" id="{C9CCF0E4-CFB4-57A2-1B1F-25DBE69DA3C7}"/>
              </a:ext>
            </a:extLst>
          </p:cNvPr>
          <p:cNvPicPr>
            <a:picLocks/>
          </p:cNvPicPr>
          <p:nvPr/>
        </p:nvPicPr>
        <p:blipFill rotWithShape="1">
          <a:blip r:embed="rId2"/>
          <a:srcRect l="13803" t="19068" r="13781" b="20802"/>
          <a:stretch/>
        </p:blipFill>
        <p:spPr>
          <a:xfrm>
            <a:off x="1476059" y="170765"/>
            <a:ext cx="10547065" cy="5894173"/>
          </a:xfrm>
          <a:prstGeom prst="rect">
            <a:avLst/>
          </a:prstGeom>
          <a:ln>
            <a:noFill/>
          </a:ln>
          <a:effectLst/>
        </p:spPr>
      </p:pic>
      <p:sp>
        <p:nvSpPr>
          <p:cNvPr id="3" name="Text Placeholder 10">
            <a:extLst>
              <a:ext uri="{FF2B5EF4-FFF2-40B4-BE49-F238E27FC236}">
                <a16:creationId xmlns:a16="http://schemas.microsoft.com/office/drawing/2014/main" id="{E648708F-8169-6E4C-4523-F550DCEA5E52}"/>
              </a:ext>
            </a:extLst>
          </p:cNvPr>
          <p:cNvSpPr>
            <a:spLocks noGrp="1"/>
          </p:cNvSpPr>
          <p:nvPr>
            <p:ph type="body" sz="quarter" idx="10"/>
          </p:nvPr>
        </p:nvSpPr>
        <p:spPr>
          <a:xfrm rot="16200000">
            <a:off x="-2106215" y="2710649"/>
            <a:ext cx="6400800" cy="307778"/>
          </a:xfrm>
        </p:spPr>
        <p:txBody>
          <a:bodyPr/>
          <a:lstStyle/>
          <a:p>
            <a:r>
              <a:rPr lang="en-US" dirty="0"/>
              <a:t>GENERAL CATEGORY AREA</a:t>
            </a:r>
          </a:p>
        </p:txBody>
      </p:sp>
      <p:sp>
        <p:nvSpPr>
          <p:cNvPr id="4" name="Title 12">
            <a:extLst>
              <a:ext uri="{FF2B5EF4-FFF2-40B4-BE49-F238E27FC236}">
                <a16:creationId xmlns:a16="http://schemas.microsoft.com/office/drawing/2014/main" id="{C97C6299-153B-1C59-8AE0-BA47517A55BC}"/>
              </a:ext>
            </a:extLst>
          </p:cNvPr>
          <p:cNvSpPr>
            <a:spLocks noGrp="1"/>
          </p:cNvSpPr>
          <p:nvPr>
            <p:ph type="title"/>
          </p:nvPr>
        </p:nvSpPr>
        <p:spPr>
          <a:xfrm rot="16200000">
            <a:off x="-4755449" y="523091"/>
            <a:ext cx="10515600" cy="568094"/>
          </a:xfrm>
        </p:spPr>
        <p:txBody>
          <a:bodyPr/>
          <a:lstStyle/>
          <a:p>
            <a:r>
              <a:rPr lang="en-US" dirty="0"/>
              <a:t>Zone 2</a:t>
            </a:r>
          </a:p>
        </p:txBody>
      </p:sp>
      <p:pic>
        <p:nvPicPr>
          <p:cNvPr id="5" name="Graphic 4" descr="Badge with solid fill">
            <a:extLst>
              <a:ext uri="{FF2B5EF4-FFF2-40B4-BE49-F238E27FC236}">
                <a16:creationId xmlns:a16="http://schemas.microsoft.com/office/drawing/2014/main" id="{AB5853D6-750C-95D4-136F-2D551B08AD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46543" y="2644792"/>
            <a:ext cx="502920" cy="502920"/>
          </a:xfrm>
          <a:prstGeom prst="rect">
            <a:avLst/>
          </a:prstGeom>
        </p:spPr>
      </p:pic>
      <p:pic>
        <p:nvPicPr>
          <p:cNvPr id="6" name="Graphic 5" descr="Badge with solid fill">
            <a:extLst>
              <a:ext uri="{FF2B5EF4-FFF2-40B4-BE49-F238E27FC236}">
                <a16:creationId xmlns:a16="http://schemas.microsoft.com/office/drawing/2014/main" id="{B9D6C96C-95B9-72E0-AD8F-5C8EB5685D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3831" y="1867700"/>
            <a:ext cx="502920" cy="502920"/>
          </a:xfrm>
          <a:prstGeom prst="rect">
            <a:avLst/>
          </a:prstGeom>
        </p:spPr>
      </p:pic>
      <p:pic>
        <p:nvPicPr>
          <p:cNvPr id="7" name="Graphic 6" descr="Badge with solid fill">
            <a:extLst>
              <a:ext uri="{FF2B5EF4-FFF2-40B4-BE49-F238E27FC236}">
                <a16:creationId xmlns:a16="http://schemas.microsoft.com/office/drawing/2014/main" id="{3DC940C5-8560-1CB1-4C14-351FEBA348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8123" y="1364780"/>
            <a:ext cx="502920" cy="502920"/>
          </a:xfrm>
          <a:prstGeom prst="rect">
            <a:avLst/>
          </a:prstGeom>
        </p:spPr>
      </p:pic>
      <p:pic>
        <p:nvPicPr>
          <p:cNvPr id="8" name="Graphic 7" descr="Badge with solid fill">
            <a:extLst>
              <a:ext uri="{FF2B5EF4-FFF2-40B4-BE49-F238E27FC236}">
                <a16:creationId xmlns:a16="http://schemas.microsoft.com/office/drawing/2014/main" id="{45B2A3FB-C8EE-EDCF-F318-493BBD6B5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0285" y="2508868"/>
            <a:ext cx="502920" cy="502920"/>
          </a:xfrm>
          <a:prstGeom prst="rect">
            <a:avLst/>
          </a:prstGeom>
        </p:spPr>
      </p:pic>
      <p:pic>
        <p:nvPicPr>
          <p:cNvPr id="9" name="Graphic 8" descr="Badge with solid fill">
            <a:extLst>
              <a:ext uri="{FF2B5EF4-FFF2-40B4-BE49-F238E27FC236}">
                <a16:creationId xmlns:a16="http://schemas.microsoft.com/office/drawing/2014/main" id="{5601F22A-F3B0-A4A8-CCEC-9E9796359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893" y="3325949"/>
            <a:ext cx="502920" cy="502920"/>
          </a:xfrm>
          <a:prstGeom prst="rect">
            <a:avLst/>
          </a:prstGeom>
        </p:spPr>
      </p:pic>
      <p:sp>
        <p:nvSpPr>
          <p:cNvPr id="10" name="TextBox 9">
            <a:extLst>
              <a:ext uri="{FF2B5EF4-FFF2-40B4-BE49-F238E27FC236}">
                <a16:creationId xmlns:a16="http://schemas.microsoft.com/office/drawing/2014/main" id="{16B30A09-A53B-589E-1368-0E8CB3F43971}"/>
              </a:ext>
            </a:extLst>
          </p:cNvPr>
          <p:cNvSpPr txBox="1"/>
          <p:nvPr/>
        </p:nvSpPr>
        <p:spPr>
          <a:xfrm>
            <a:off x="2449738" y="3011788"/>
            <a:ext cx="2033468" cy="369332"/>
          </a:xfrm>
          <a:prstGeom prst="rect">
            <a:avLst/>
          </a:prstGeom>
          <a:noFill/>
        </p:spPr>
        <p:txBody>
          <a:bodyPr wrap="square" rtlCol="0">
            <a:spAutoFit/>
          </a:bodyPr>
          <a:lstStyle/>
          <a:p>
            <a:pPr algn="r"/>
            <a:r>
              <a:rPr lang="en-US" b="1" dirty="0">
                <a:latin typeface="Helvetica" pitchFamily="2" charset="0"/>
              </a:rPr>
              <a:t>Dressing Rooms</a:t>
            </a:r>
          </a:p>
        </p:txBody>
      </p:sp>
      <p:sp>
        <p:nvSpPr>
          <p:cNvPr id="11" name="TextBox 10">
            <a:extLst>
              <a:ext uri="{FF2B5EF4-FFF2-40B4-BE49-F238E27FC236}">
                <a16:creationId xmlns:a16="http://schemas.microsoft.com/office/drawing/2014/main" id="{5F2422DF-2222-F8D8-E54E-4708F4907619}"/>
              </a:ext>
            </a:extLst>
          </p:cNvPr>
          <p:cNvSpPr txBox="1"/>
          <p:nvPr/>
        </p:nvSpPr>
        <p:spPr>
          <a:xfrm>
            <a:off x="6400922" y="2896252"/>
            <a:ext cx="1723083" cy="369332"/>
          </a:xfrm>
          <a:prstGeom prst="rect">
            <a:avLst/>
          </a:prstGeom>
          <a:noFill/>
        </p:spPr>
        <p:txBody>
          <a:bodyPr wrap="square" rtlCol="0">
            <a:spAutoFit/>
          </a:bodyPr>
          <a:lstStyle/>
          <a:p>
            <a:pPr algn="r"/>
            <a:r>
              <a:rPr lang="en-US" b="1" dirty="0">
                <a:latin typeface="Helvetica" pitchFamily="2" charset="0"/>
              </a:rPr>
              <a:t>Service Desk </a:t>
            </a:r>
          </a:p>
        </p:txBody>
      </p:sp>
      <p:sp>
        <p:nvSpPr>
          <p:cNvPr id="13" name="TextBox 12">
            <a:extLst>
              <a:ext uri="{FF2B5EF4-FFF2-40B4-BE49-F238E27FC236}">
                <a16:creationId xmlns:a16="http://schemas.microsoft.com/office/drawing/2014/main" id="{CC236FA0-4C9C-61BB-18BD-1594658E5F62}"/>
              </a:ext>
            </a:extLst>
          </p:cNvPr>
          <p:cNvSpPr txBox="1"/>
          <p:nvPr/>
        </p:nvSpPr>
        <p:spPr>
          <a:xfrm>
            <a:off x="5370543" y="1509119"/>
            <a:ext cx="1723083" cy="369332"/>
          </a:xfrm>
          <a:prstGeom prst="rect">
            <a:avLst/>
          </a:prstGeom>
          <a:noFill/>
        </p:spPr>
        <p:txBody>
          <a:bodyPr wrap="square" rtlCol="0">
            <a:spAutoFit/>
          </a:bodyPr>
          <a:lstStyle/>
          <a:p>
            <a:pPr algn="r"/>
            <a:r>
              <a:rPr lang="en-US" b="1" dirty="0">
                <a:latin typeface="Helvetica" pitchFamily="2" charset="0"/>
              </a:rPr>
              <a:t>Seating Area </a:t>
            </a:r>
          </a:p>
        </p:txBody>
      </p:sp>
      <p:sp>
        <p:nvSpPr>
          <p:cNvPr id="14" name="TextBox 13">
            <a:extLst>
              <a:ext uri="{FF2B5EF4-FFF2-40B4-BE49-F238E27FC236}">
                <a16:creationId xmlns:a16="http://schemas.microsoft.com/office/drawing/2014/main" id="{50A90858-0009-146C-548D-5EBFBDF865A7}"/>
              </a:ext>
            </a:extLst>
          </p:cNvPr>
          <p:cNvSpPr txBox="1"/>
          <p:nvPr/>
        </p:nvSpPr>
        <p:spPr>
          <a:xfrm>
            <a:off x="9749811" y="3725398"/>
            <a:ext cx="1723083" cy="369332"/>
          </a:xfrm>
          <a:prstGeom prst="rect">
            <a:avLst/>
          </a:prstGeom>
          <a:noFill/>
        </p:spPr>
        <p:txBody>
          <a:bodyPr wrap="square" rtlCol="0">
            <a:spAutoFit/>
          </a:bodyPr>
          <a:lstStyle/>
          <a:p>
            <a:pPr algn="r"/>
            <a:r>
              <a:rPr lang="en-US" b="1" dirty="0">
                <a:latin typeface="Helvetica" pitchFamily="2" charset="0"/>
              </a:rPr>
              <a:t>Plant Kiosk</a:t>
            </a:r>
          </a:p>
        </p:txBody>
      </p:sp>
      <p:sp>
        <p:nvSpPr>
          <p:cNvPr id="15" name="TextBox 14">
            <a:extLst>
              <a:ext uri="{FF2B5EF4-FFF2-40B4-BE49-F238E27FC236}">
                <a16:creationId xmlns:a16="http://schemas.microsoft.com/office/drawing/2014/main" id="{1D31782F-D324-CE3E-53E7-63345566D36D}"/>
              </a:ext>
            </a:extLst>
          </p:cNvPr>
          <p:cNvSpPr txBox="1"/>
          <p:nvPr/>
        </p:nvSpPr>
        <p:spPr>
          <a:xfrm>
            <a:off x="1401971" y="1050648"/>
            <a:ext cx="1723083" cy="369332"/>
          </a:xfrm>
          <a:prstGeom prst="rect">
            <a:avLst/>
          </a:prstGeom>
          <a:noFill/>
        </p:spPr>
        <p:txBody>
          <a:bodyPr wrap="square" rtlCol="0">
            <a:spAutoFit/>
          </a:bodyPr>
          <a:lstStyle/>
          <a:p>
            <a:pPr algn="r"/>
            <a:r>
              <a:rPr lang="en-US" b="1" dirty="0">
                <a:latin typeface="Helvetica" pitchFamily="2" charset="0"/>
              </a:rPr>
              <a:t>Jewelry Case</a:t>
            </a:r>
          </a:p>
        </p:txBody>
      </p:sp>
      <p:sp>
        <p:nvSpPr>
          <p:cNvPr id="16" name="TextBox 15">
            <a:extLst>
              <a:ext uri="{FF2B5EF4-FFF2-40B4-BE49-F238E27FC236}">
                <a16:creationId xmlns:a16="http://schemas.microsoft.com/office/drawing/2014/main" id="{CA653569-DCCE-0EB2-F74A-90AF11D0AC62}"/>
              </a:ext>
            </a:extLst>
          </p:cNvPr>
          <p:cNvSpPr txBox="1"/>
          <p:nvPr/>
        </p:nvSpPr>
        <p:spPr>
          <a:xfrm>
            <a:off x="1669601" y="4933382"/>
            <a:ext cx="3968572" cy="830997"/>
          </a:xfrm>
          <a:prstGeom prst="rect">
            <a:avLst/>
          </a:prstGeom>
          <a:noFill/>
        </p:spPr>
        <p:txBody>
          <a:bodyPr wrap="square" rtlCol="0">
            <a:spAutoFit/>
          </a:bodyPr>
          <a:lstStyle/>
          <a:p>
            <a:pPr algn="r"/>
            <a:r>
              <a:rPr lang="en-US" sz="2400" b="1" dirty="0">
                <a:latin typeface="Helvetica" pitchFamily="2" charset="0"/>
              </a:rPr>
              <a:t>Influence ecosystem applies in all these places </a:t>
            </a:r>
          </a:p>
        </p:txBody>
      </p:sp>
    </p:spTree>
    <p:extLst>
      <p:ext uri="{BB962C8B-B14F-4D97-AF65-F5344CB8AC3E}">
        <p14:creationId xmlns:p14="http://schemas.microsoft.com/office/powerpoint/2010/main" val="338954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F867D-BF28-F41B-92E2-3CBEAAC1ECFD}"/>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E07E630C-FF57-FF32-4BCC-70B80ECCE73F}"/>
              </a:ext>
            </a:extLst>
          </p:cNvPr>
          <p:cNvSpPr>
            <a:spLocks noGrp="1"/>
          </p:cNvSpPr>
          <p:nvPr>
            <p:ph type="body" sz="quarter" idx="14"/>
          </p:nvPr>
        </p:nvSpPr>
        <p:spPr/>
        <p:txBody>
          <a:bodyPr/>
          <a:lstStyle/>
          <a:p>
            <a:r>
              <a:rPr lang="en-US" dirty="0"/>
              <a:t>FRICTION EFFICIENCY</a:t>
            </a:r>
          </a:p>
        </p:txBody>
      </p:sp>
      <p:sp>
        <p:nvSpPr>
          <p:cNvPr id="2" name="Text Placeholder 10">
            <a:extLst>
              <a:ext uri="{FF2B5EF4-FFF2-40B4-BE49-F238E27FC236}">
                <a16:creationId xmlns:a16="http://schemas.microsoft.com/office/drawing/2014/main" id="{21711665-9623-27EF-82CF-96D23DD24A1E}"/>
              </a:ext>
            </a:extLst>
          </p:cNvPr>
          <p:cNvSpPr>
            <a:spLocks noGrp="1"/>
          </p:cNvSpPr>
          <p:nvPr>
            <p:ph type="body" sz="quarter" idx="10"/>
          </p:nvPr>
        </p:nvSpPr>
        <p:spPr>
          <a:xfrm rot="16200000">
            <a:off x="-2106215" y="2710649"/>
            <a:ext cx="6400800" cy="307778"/>
          </a:xfrm>
        </p:spPr>
        <p:txBody>
          <a:bodyPr/>
          <a:lstStyle/>
          <a:p>
            <a:r>
              <a:rPr lang="en-US" dirty="0"/>
              <a:t>PRECISE LOCATION OF A TARGET</a:t>
            </a:r>
          </a:p>
        </p:txBody>
      </p:sp>
      <p:sp>
        <p:nvSpPr>
          <p:cNvPr id="3" name="Title 12">
            <a:extLst>
              <a:ext uri="{FF2B5EF4-FFF2-40B4-BE49-F238E27FC236}">
                <a16:creationId xmlns:a16="http://schemas.microsoft.com/office/drawing/2014/main" id="{FAE64AAE-F4CD-7C9C-C744-FDFD25BE4743}"/>
              </a:ext>
            </a:extLst>
          </p:cNvPr>
          <p:cNvSpPr>
            <a:spLocks noGrp="1"/>
          </p:cNvSpPr>
          <p:nvPr>
            <p:ph type="title"/>
          </p:nvPr>
        </p:nvSpPr>
        <p:spPr>
          <a:xfrm rot="16200000">
            <a:off x="-4755449" y="523091"/>
            <a:ext cx="10515600" cy="568094"/>
          </a:xfrm>
        </p:spPr>
        <p:txBody>
          <a:bodyPr/>
          <a:lstStyle/>
          <a:p>
            <a:r>
              <a:rPr lang="en-US" dirty="0"/>
              <a:t>Zone 1</a:t>
            </a:r>
          </a:p>
        </p:txBody>
      </p:sp>
      <p:pic>
        <p:nvPicPr>
          <p:cNvPr id="4" name="Picture 3" descr="A isometric view of a building&#10;&#10;Description automatically generated">
            <a:extLst>
              <a:ext uri="{FF2B5EF4-FFF2-40B4-BE49-F238E27FC236}">
                <a16:creationId xmlns:a16="http://schemas.microsoft.com/office/drawing/2014/main" id="{F418FF90-9ACC-98A5-55E3-06D3512C806F}"/>
              </a:ext>
            </a:extLst>
          </p:cNvPr>
          <p:cNvPicPr>
            <a:picLocks/>
          </p:cNvPicPr>
          <p:nvPr/>
        </p:nvPicPr>
        <p:blipFill rotWithShape="1">
          <a:blip r:embed="rId2"/>
          <a:srcRect l="13803" t="19068" r="13781" b="20802"/>
          <a:stretch/>
        </p:blipFill>
        <p:spPr>
          <a:xfrm>
            <a:off x="1476059" y="170765"/>
            <a:ext cx="10547065" cy="5894173"/>
          </a:xfrm>
          <a:prstGeom prst="rect">
            <a:avLst/>
          </a:prstGeom>
          <a:ln>
            <a:noFill/>
          </a:ln>
          <a:effectLst/>
        </p:spPr>
      </p:pic>
      <p:pic>
        <p:nvPicPr>
          <p:cNvPr id="5" name="Graphic 4" descr="Badge 1 with solid fill">
            <a:extLst>
              <a:ext uri="{FF2B5EF4-FFF2-40B4-BE49-F238E27FC236}">
                <a16:creationId xmlns:a16="http://schemas.microsoft.com/office/drawing/2014/main" id="{F21B9CA5-00F4-96DC-3FF1-521C0A55F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213" y="1296963"/>
            <a:ext cx="502920" cy="502920"/>
          </a:xfrm>
          <a:prstGeom prst="rect">
            <a:avLst/>
          </a:prstGeom>
        </p:spPr>
      </p:pic>
      <p:pic>
        <p:nvPicPr>
          <p:cNvPr id="6" name="Graphic 5" descr="Badge 1 with solid fill">
            <a:extLst>
              <a:ext uri="{FF2B5EF4-FFF2-40B4-BE49-F238E27FC236}">
                <a16:creationId xmlns:a16="http://schemas.microsoft.com/office/drawing/2014/main" id="{7FF7E76B-8C7C-A164-E1A8-EB9DBDC6BD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2924" y="3585022"/>
            <a:ext cx="502920" cy="502920"/>
          </a:xfrm>
          <a:prstGeom prst="rect">
            <a:avLst/>
          </a:prstGeom>
        </p:spPr>
      </p:pic>
      <p:pic>
        <p:nvPicPr>
          <p:cNvPr id="7" name="Graphic 6" descr="Badge 1 with solid fill">
            <a:extLst>
              <a:ext uri="{FF2B5EF4-FFF2-40B4-BE49-F238E27FC236}">
                <a16:creationId xmlns:a16="http://schemas.microsoft.com/office/drawing/2014/main" id="{E34D6CEC-93B8-1E88-770B-EF29771C57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4540" y="2308073"/>
            <a:ext cx="502920" cy="502920"/>
          </a:xfrm>
          <a:prstGeom prst="rect">
            <a:avLst/>
          </a:prstGeom>
        </p:spPr>
      </p:pic>
      <p:sp>
        <p:nvSpPr>
          <p:cNvPr id="8" name="TextBox 7">
            <a:extLst>
              <a:ext uri="{FF2B5EF4-FFF2-40B4-BE49-F238E27FC236}">
                <a16:creationId xmlns:a16="http://schemas.microsoft.com/office/drawing/2014/main" id="{D66C9E7D-E30F-D6E2-4A00-FB475332B660}"/>
              </a:ext>
            </a:extLst>
          </p:cNvPr>
          <p:cNvSpPr txBox="1"/>
          <p:nvPr/>
        </p:nvSpPr>
        <p:spPr>
          <a:xfrm>
            <a:off x="1383549" y="994337"/>
            <a:ext cx="3117588" cy="369332"/>
          </a:xfrm>
          <a:prstGeom prst="rect">
            <a:avLst/>
          </a:prstGeom>
          <a:noFill/>
        </p:spPr>
        <p:txBody>
          <a:bodyPr wrap="square" rtlCol="0">
            <a:spAutoFit/>
          </a:bodyPr>
          <a:lstStyle/>
          <a:p>
            <a:pPr algn="r"/>
            <a:r>
              <a:rPr lang="en-US" b="1" dirty="0">
                <a:latin typeface="Helvetica" pitchFamily="2" charset="0"/>
              </a:rPr>
              <a:t>Jewelry</a:t>
            </a:r>
          </a:p>
        </p:txBody>
      </p:sp>
      <p:sp>
        <p:nvSpPr>
          <p:cNvPr id="9" name="TextBox 8">
            <a:extLst>
              <a:ext uri="{FF2B5EF4-FFF2-40B4-BE49-F238E27FC236}">
                <a16:creationId xmlns:a16="http://schemas.microsoft.com/office/drawing/2014/main" id="{100E696F-C887-C3F3-0B5D-C76F14DBC28C}"/>
              </a:ext>
            </a:extLst>
          </p:cNvPr>
          <p:cNvSpPr txBox="1"/>
          <p:nvPr/>
        </p:nvSpPr>
        <p:spPr>
          <a:xfrm>
            <a:off x="3229872" y="2011555"/>
            <a:ext cx="3117588" cy="369332"/>
          </a:xfrm>
          <a:prstGeom prst="rect">
            <a:avLst/>
          </a:prstGeom>
          <a:noFill/>
        </p:spPr>
        <p:txBody>
          <a:bodyPr wrap="square" rtlCol="0">
            <a:spAutoFit/>
          </a:bodyPr>
          <a:lstStyle/>
          <a:p>
            <a:pPr algn="r"/>
            <a:r>
              <a:rPr lang="en-US" b="1" dirty="0">
                <a:latin typeface="Helvetica" pitchFamily="2" charset="0"/>
              </a:rPr>
              <a:t>Shoes</a:t>
            </a:r>
          </a:p>
        </p:txBody>
      </p:sp>
      <p:sp>
        <p:nvSpPr>
          <p:cNvPr id="10" name="TextBox 9">
            <a:extLst>
              <a:ext uri="{FF2B5EF4-FFF2-40B4-BE49-F238E27FC236}">
                <a16:creationId xmlns:a16="http://schemas.microsoft.com/office/drawing/2014/main" id="{BAD4027F-5FCA-248E-B3E3-52BC1448041B}"/>
              </a:ext>
            </a:extLst>
          </p:cNvPr>
          <p:cNvSpPr txBox="1"/>
          <p:nvPr/>
        </p:nvSpPr>
        <p:spPr>
          <a:xfrm>
            <a:off x="3980204" y="3836482"/>
            <a:ext cx="3117588" cy="369332"/>
          </a:xfrm>
          <a:prstGeom prst="rect">
            <a:avLst/>
          </a:prstGeom>
          <a:noFill/>
        </p:spPr>
        <p:txBody>
          <a:bodyPr wrap="square" rtlCol="0">
            <a:spAutoFit/>
          </a:bodyPr>
          <a:lstStyle/>
          <a:p>
            <a:pPr algn="r"/>
            <a:r>
              <a:rPr lang="en-US" b="1" dirty="0">
                <a:latin typeface="Helvetica" pitchFamily="2" charset="0"/>
              </a:rPr>
              <a:t>Couple</a:t>
            </a:r>
          </a:p>
        </p:txBody>
      </p:sp>
      <p:pic>
        <p:nvPicPr>
          <p:cNvPr id="11" name="Graphic 10" descr="Badge 1 with solid fill">
            <a:extLst>
              <a:ext uri="{FF2B5EF4-FFF2-40B4-BE49-F238E27FC236}">
                <a16:creationId xmlns:a16="http://schemas.microsoft.com/office/drawing/2014/main" id="{96B4B8CA-BBEA-A1D5-0F45-1075447C8B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4551" y="2653834"/>
            <a:ext cx="502920" cy="502920"/>
          </a:xfrm>
          <a:prstGeom prst="rect">
            <a:avLst/>
          </a:prstGeom>
        </p:spPr>
      </p:pic>
      <p:sp>
        <p:nvSpPr>
          <p:cNvPr id="13" name="TextBox 12">
            <a:extLst>
              <a:ext uri="{FF2B5EF4-FFF2-40B4-BE49-F238E27FC236}">
                <a16:creationId xmlns:a16="http://schemas.microsoft.com/office/drawing/2014/main" id="{434822D4-AA70-EB9A-F835-8E5716DDFE6F}"/>
              </a:ext>
            </a:extLst>
          </p:cNvPr>
          <p:cNvSpPr txBox="1"/>
          <p:nvPr/>
        </p:nvSpPr>
        <p:spPr>
          <a:xfrm>
            <a:off x="2054551" y="3156754"/>
            <a:ext cx="3117588" cy="369332"/>
          </a:xfrm>
          <a:prstGeom prst="rect">
            <a:avLst/>
          </a:prstGeom>
          <a:noFill/>
        </p:spPr>
        <p:txBody>
          <a:bodyPr wrap="square" rtlCol="0">
            <a:spAutoFit/>
          </a:bodyPr>
          <a:lstStyle/>
          <a:p>
            <a:r>
              <a:rPr lang="en-US" b="1" dirty="0">
                <a:latin typeface="Helvetica" pitchFamily="2" charset="0"/>
              </a:rPr>
              <a:t>Elderly Couple</a:t>
            </a:r>
          </a:p>
        </p:txBody>
      </p:sp>
      <p:sp>
        <p:nvSpPr>
          <p:cNvPr id="14" name="TextBox 13">
            <a:extLst>
              <a:ext uri="{FF2B5EF4-FFF2-40B4-BE49-F238E27FC236}">
                <a16:creationId xmlns:a16="http://schemas.microsoft.com/office/drawing/2014/main" id="{1B1A9DB5-C894-C5DC-EF27-8C03B10790B8}"/>
              </a:ext>
            </a:extLst>
          </p:cNvPr>
          <p:cNvSpPr txBox="1"/>
          <p:nvPr/>
        </p:nvSpPr>
        <p:spPr>
          <a:xfrm>
            <a:off x="1230340" y="4909527"/>
            <a:ext cx="4766009" cy="1200329"/>
          </a:xfrm>
          <a:prstGeom prst="rect">
            <a:avLst/>
          </a:prstGeom>
          <a:noFill/>
        </p:spPr>
        <p:txBody>
          <a:bodyPr wrap="square" rtlCol="0">
            <a:spAutoFit/>
          </a:bodyPr>
          <a:lstStyle/>
          <a:p>
            <a:pPr algn="r"/>
            <a:r>
              <a:rPr lang="en-US" sz="2400" b="1" dirty="0">
                <a:latin typeface="Helvetica" pitchFamily="2" charset="0"/>
              </a:rPr>
              <a:t>Influence Ecosystems must Consider Targets – People, Products, Places, Other Assets</a:t>
            </a:r>
          </a:p>
        </p:txBody>
      </p:sp>
    </p:spTree>
    <p:extLst>
      <p:ext uri="{BB962C8B-B14F-4D97-AF65-F5344CB8AC3E}">
        <p14:creationId xmlns:p14="http://schemas.microsoft.com/office/powerpoint/2010/main" val="146266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617598-9CB7-CB75-ECBC-F0058124B061}"/>
              </a:ext>
            </a:extLst>
          </p:cNvPr>
          <p:cNvSpPr>
            <a:spLocks noGrp="1"/>
          </p:cNvSpPr>
          <p:nvPr>
            <p:ph type="title"/>
          </p:nvPr>
        </p:nvSpPr>
        <p:spPr>
          <a:xfrm>
            <a:off x="713350" y="2096330"/>
            <a:ext cx="7356230" cy="681160"/>
          </a:xfrm>
        </p:spPr>
        <p:txBody>
          <a:bodyPr/>
          <a:lstStyle/>
          <a:p>
            <a:r>
              <a:rPr lang="en-US" dirty="0"/>
              <a:t>Customer Segmentation and Offender Segmentation</a:t>
            </a:r>
          </a:p>
        </p:txBody>
      </p:sp>
    </p:spTree>
    <p:extLst>
      <p:ext uri="{BB962C8B-B14F-4D97-AF65-F5344CB8AC3E}">
        <p14:creationId xmlns:p14="http://schemas.microsoft.com/office/powerpoint/2010/main" val="1486273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3D2AC-6EC4-3C70-3339-113677BAD4B6}"/>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04B312AD-8043-D796-F06C-52009C313626}"/>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2A1032C6-10E0-8A21-1110-98E07C8CEC43}"/>
              </a:ext>
            </a:extLst>
          </p:cNvPr>
          <p:cNvSpPr>
            <a:spLocks noGrp="1"/>
          </p:cNvSpPr>
          <p:nvPr>
            <p:ph type="title"/>
          </p:nvPr>
        </p:nvSpPr>
        <p:spPr>
          <a:xfrm>
            <a:off x="777361" y="690135"/>
            <a:ext cx="10515600" cy="568094"/>
          </a:xfrm>
        </p:spPr>
        <p:txBody>
          <a:bodyPr/>
          <a:lstStyle/>
          <a:p>
            <a:r>
              <a:rPr lang="en-US" dirty="0"/>
              <a:t>Customer Segmentation</a:t>
            </a:r>
          </a:p>
        </p:txBody>
      </p:sp>
      <p:sp>
        <p:nvSpPr>
          <p:cNvPr id="3" name="Text Placeholder 2">
            <a:extLst>
              <a:ext uri="{FF2B5EF4-FFF2-40B4-BE49-F238E27FC236}">
                <a16:creationId xmlns:a16="http://schemas.microsoft.com/office/drawing/2014/main" id="{7F61F1DD-820F-091E-77FA-24038721A2DE}"/>
              </a:ext>
            </a:extLst>
          </p:cNvPr>
          <p:cNvSpPr>
            <a:spLocks noGrp="1"/>
          </p:cNvSpPr>
          <p:nvPr>
            <p:ph type="body" sz="quarter" idx="10"/>
          </p:nvPr>
        </p:nvSpPr>
        <p:spPr>
          <a:xfrm>
            <a:off x="777360" y="1478098"/>
            <a:ext cx="8766689" cy="307778"/>
          </a:xfrm>
        </p:spPr>
        <p:txBody>
          <a:bodyPr/>
          <a:lstStyle/>
          <a:p>
            <a:r>
              <a:rPr lang="en-US" dirty="0"/>
              <a:t>Differences in Customers </a:t>
            </a:r>
          </a:p>
        </p:txBody>
      </p:sp>
      <p:sp>
        <p:nvSpPr>
          <p:cNvPr id="4" name="Text Placeholder 3">
            <a:extLst>
              <a:ext uri="{FF2B5EF4-FFF2-40B4-BE49-F238E27FC236}">
                <a16:creationId xmlns:a16="http://schemas.microsoft.com/office/drawing/2014/main" id="{0DBB1235-A6C9-30EE-3546-686EA1BBE429}"/>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5" name="Text Placeholder 3">
            <a:extLst>
              <a:ext uri="{FF2B5EF4-FFF2-40B4-BE49-F238E27FC236}">
                <a16:creationId xmlns:a16="http://schemas.microsoft.com/office/drawing/2014/main" id="{47268EBD-5EDD-CF34-82C7-8833E3BB0666}"/>
              </a:ext>
            </a:extLst>
          </p:cNvPr>
          <p:cNvSpPr txBox="1">
            <a:spLocks/>
          </p:cNvSpPr>
          <p:nvPr/>
        </p:nvSpPr>
        <p:spPr>
          <a:xfrm>
            <a:off x="914035" y="2021681"/>
            <a:ext cx="1051559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Demographics – age, gender, income, education level, household size</a:t>
            </a:r>
          </a:p>
          <a:p>
            <a:r>
              <a:rPr lang="en-US" sz="2200" dirty="0"/>
              <a:t>Geographics – region, city, neighborhood, store proximity</a:t>
            </a:r>
          </a:p>
          <a:p>
            <a:r>
              <a:rPr lang="en-US" sz="2200" dirty="0"/>
              <a:t>Psychographics – lifestyle, personality traits, values, interests</a:t>
            </a:r>
          </a:p>
          <a:p>
            <a:r>
              <a:rPr lang="en-US" sz="2200" dirty="0"/>
              <a:t>Behavioral data – purchase history, frequency of shopping, brand loyalty, price sensitivity, average transaction value, preferred channels</a:t>
            </a:r>
          </a:p>
          <a:p>
            <a:r>
              <a:rPr lang="en-US" sz="2200" dirty="0"/>
              <a:t>Social networks – how are they related to other customers (spouses, friends, other associates)</a:t>
            </a:r>
          </a:p>
          <a:p>
            <a:pPr lvl="1"/>
            <a:endParaRPr lang="en-US" sz="2200" dirty="0"/>
          </a:p>
          <a:p>
            <a:pPr lvl="1"/>
            <a:endParaRPr lang="en-US" sz="2200" dirty="0"/>
          </a:p>
          <a:p>
            <a:endParaRPr lang="en-US" sz="2200" dirty="0"/>
          </a:p>
          <a:p>
            <a:pPr lvl="1"/>
            <a:endParaRPr lang="en-US" sz="2200" dirty="0"/>
          </a:p>
        </p:txBody>
      </p:sp>
    </p:spTree>
    <p:extLst>
      <p:ext uri="{BB962C8B-B14F-4D97-AF65-F5344CB8AC3E}">
        <p14:creationId xmlns:p14="http://schemas.microsoft.com/office/powerpoint/2010/main" val="22407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DFB2-B826-6838-5C46-37FE4F2EC701}"/>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EE5E5300-8B0B-8D61-9FD7-C581E67B841E}"/>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E9C992EF-6A0D-78FD-5323-64874271B956}"/>
              </a:ext>
            </a:extLst>
          </p:cNvPr>
          <p:cNvSpPr>
            <a:spLocks noGrp="1"/>
          </p:cNvSpPr>
          <p:nvPr>
            <p:ph type="title"/>
          </p:nvPr>
        </p:nvSpPr>
        <p:spPr>
          <a:xfrm>
            <a:off x="777361" y="690135"/>
            <a:ext cx="10515600" cy="568094"/>
          </a:xfrm>
        </p:spPr>
        <p:txBody>
          <a:bodyPr/>
          <a:lstStyle/>
          <a:p>
            <a:r>
              <a:rPr lang="en-US" dirty="0"/>
              <a:t>Offender Segmentation</a:t>
            </a:r>
          </a:p>
        </p:txBody>
      </p:sp>
      <p:sp>
        <p:nvSpPr>
          <p:cNvPr id="3" name="Text Placeholder 2">
            <a:extLst>
              <a:ext uri="{FF2B5EF4-FFF2-40B4-BE49-F238E27FC236}">
                <a16:creationId xmlns:a16="http://schemas.microsoft.com/office/drawing/2014/main" id="{17112FE2-21F3-A9FD-CFF7-E29E50C061E4}"/>
              </a:ext>
            </a:extLst>
          </p:cNvPr>
          <p:cNvSpPr>
            <a:spLocks noGrp="1"/>
          </p:cNvSpPr>
          <p:nvPr>
            <p:ph type="body" sz="quarter" idx="10"/>
          </p:nvPr>
        </p:nvSpPr>
        <p:spPr>
          <a:xfrm>
            <a:off x="777360" y="1478098"/>
            <a:ext cx="8766689" cy="307778"/>
          </a:xfrm>
        </p:spPr>
        <p:txBody>
          <a:bodyPr/>
          <a:lstStyle/>
          <a:p>
            <a:r>
              <a:rPr lang="en-US" dirty="0"/>
              <a:t>Differences in Offenders </a:t>
            </a:r>
          </a:p>
        </p:txBody>
      </p:sp>
      <p:sp>
        <p:nvSpPr>
          <p:cNvPr id="4" name="Text Placeholder 3">
            <a:extLst>
              <a:ext uri="{FF2B5EF4-FFF2-40B4-BE49-F238E27FC236}">
                <a16:creationId xmlns:a16="http://schemas.microsoft.com/office/drawing/2014/main" id="{E31D66D6-E95B-2438-5D14-EF1E76320E27}"/>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5" name="Text Placeholder 3">
            <a:extLst>
              <a:ext uri="{FF2B5EF4-FFF2-40B4-BE49-F238E27FC236}">
                <a16:creationId xmlns:a16="http://schemas.microsoft.com/office/drawing/2014/main" id="{1AC9BEF3-CA0D-0445-604D-D5F0B756F0E4}"/>
              </a:ext>
            </a:extLst>
          </p:cNvPr>
          <p:cNvSpPr txBox="1">
            <a:spLocks/>
          </p:cNvSpPr>
          <p:nvPr/>
        </p:nvSpPr>
        <p:spPr>
          <a:xfrm>
            <a:off x="914035" y="2021681"/>
            <a:ext cx="1051559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Demographics – age, gender, </a:t>
            </a:r>
            <a:r>
              <a:rPr lang="en-US" sz="2200" dirty="0" err="1"/>
              <a:t>etc</a:t>
            </a:r>
            <a:r>
              <a:rPr lang="en-US" sz="2200" dirty="0"/>
              <a:t>…</a:t>
            </a:r>
          </a:p>
          <a:p>
            <a:r>
              <a:rPr lang="en-US" sz="2200" dirty="0"/>
              <a:t>Geographics – region, city, neighborhood, store proximity</a:t>
            </a:r>
          </a:p>
          <a:p>
            <a:r>
              <a:rPr lang="en-US" sz="2200" dirty="0"/>
              <a:t>Psychographics – lifestyle, personality traits, values, interests</a:t>
            </a:r>
          </a:p>
          <a:p>
            <a:r>
              <a:rPr lang="en-US" sz="2200" dirty="0"/>
              <a:t>Behavioral data – offense history, frequency of offending, brand loyalty (repeat offending), price sensitivity </a:t>
            </a:r>
            <a:r>
              <a:rPr lang="en-US" sz="2200" b="1" i="1" dirty="0"/>
              <a:t>(friction sensitivity), </a:t>
            </a:r>
            <a:r>
              <a:rPr lang="en-US" sz="2200" dirty="0"/>
              <a:t>average transaction (offense) value, preferred channels (type of crime), reselling activity</a:t>
            </a:r>
          </a:p>
          <a:p>
            <a:r>
              <a:rPr lang="en-US" sz="2200" dirty="0"/>
              <a:t>Social networks – co-offending networks and groups, booster-fence relationships, </a:t>
            </a:r>
            <a:r>
              <a:rPr lang="en-US" sz="2200" dirty="0" err="1"/>
              <a:t>etc</a:t>
            </a:r>
            <a:r>
              <a:rPr lang="en-US" sz="2200" dirty="0"/>
              <a:t>… </a:t>
            </a:r>
          </a:p>
          <a:p>
            <a:pPr lvl="1"/>
            <a:endParaRPr lang="en-US" sz="2200" dirty="0"/>
          </a:p>
          <a:p>
            <a:pPr lvl="1"/>
            <a:endParaRPr lang="en-US" sz="2200" dirty="0"/>
          </a:p>
          <a:p>
            <a:endParaRPr lang="en-US" sz="2200" dirty="0"/>
          </a:p>
          <a:p>
            <a:pPr lvl="1"/>
            <a:endParaRPr lang="en-US" sz="2200" dirty="0"/>
          </a:p>
        </p:txBody>
      </p:sp>
    </p:spTree>
    <p:extLst>
      <p:ext uri="{BB962C8B-B14F-4D97-AF65-F5344CB8AC3E}">
        <p14:creationId xmlns:p14="http://schemas.microsoft.com/office/powerpoint/2010/main" val="33197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CE88B-4B75-AC5E-0318-BEF2C9AC8BFE}"/>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5E9518D4-DF1C-A906-B9C1-D982C18E229D}"/>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50E4A15D-960F-3057-5668-9B471EB6B0B2}"/>
              </a:ext>
            </a:extLst>
          </p:cNvPr>
          <p:cNvSpPr>
            <a:spLocks noGrp="1"/>
          </p:cNvSpPr>
          <p:nvPr>
            <p:ph type="title"/>
          </p:nvPr>
        </p:nvSpPr>
        <p:spPr>
          <a:xfrm rot="16200000">
            <a:off x="-4448852" y="693331"/>
            <a:ext cx="10515600" cy="568094"/>
          </a:xfrm>
        </p:spPr>
        <p:txBody>
          <a:bodyPr/>
          <a:lstStyle/>
          <a:p>
            <a:r>
              <a:rPr lang="en-US" dirty="0"/>
              <a:t>Types of Retail Crime</a:t>
            </a:r>
          </a:p>
        </p:txBody>
      </p:sp>
      <p:sp>
        <p:nvSpPr>
          <p:cNvPr id="3" name="Text Placeholder 2">
            <a:extLst>
              <a:ext uri="{FF2B5EF4-FFF2-40B4-BE49-F238E27FC236}">
                <a16:creationId xmlns:a16="http://schemas.microsoft.com/office/drawing/2014/main" id="{F4FA1D6E-ACE9-551C-459D-F9D9FCB2CD05}"/>
              </a:ext>
            </a:extLst>
          </p:cNvPr>
          <p:cNvSpPr>
            <a:spLocks noGrp="1"/>
          </p:cNvSpPr>
          <p:nvPr>
            <p:ph type="body" sz="quarter" idx="10"/>
          </p:nvPr>
        </p:nvSpPr>
        <p:spPr>
          <a:xfrm rot="16200000">
            <a:off x="-1877212" y="2815858"/>
            <a:ext cx="6400800" cy="307778"/>
          </a:xfrm>
        </p:spPr>
        <p:txBody>
          <a:bodyPr/>
          <a:lstStyle/>
          <a:p>
            <a:r>
              <a:rPr lang="en-US" dirty="0"/>
              <a:t>IT IS NOT ALL THE SAME</a:t>
            </a:r>
          </a:p>
        </p:txBody>
      </p:sp>
      <p:pic>
        <p:nvPicPr>
          <p:cNvPr id="4" name="Picture 3">
            <a:extLst>
              <a:ext uri="{FF2B5EF4-FFF2-40B4-BE49-F238E27FC236}">
                <a16:creationId xmlns:a16="http://schemas.microsoft.com/office/drawing/2014/main" id="{5A34EE1C-EFCC-3958-7461-FF427BC26C1B}"/>
              </a:ext>
            </a:extLst>
          </p:cNvPr>
          <p:cNvPicPr>
            <a:picLocks noChangeAspect="1"/>
          </p:cNvPicPr>
          <p:nvPr/>
        </p:nvPicPr>
        <p:blipFill rotWithShape="1">
          <a:blip r:embed="rId2"/>
          <a:srcRect b="7689"/>
          <a:stretch/>
        </p:blipFill>
        <p:spPr>
          <a:xfrm>
            <a:off x="1770787" y="0"/>
            <a:ext cx="9979441" cy="6235178"/>
          </a:xfrm>
          <a:prstGeom prst="rect">
            <a:avLst/>
          </a:prstGeom>
        </p:spPr>
      </p:pic>
      <p:sp>
        <p:nvSpPr>
          <p:cNvPr id="5" name="TextBox 4">
            <a:extLst>
              <a:ext uri="{FF2B5EF4-FFF2-40B4-BE49-F238E27FC236}">
                <a16:creationId xmlns:a16="http://schemas.microsoft.com/office/drawing/2014/main" id="{2CE6410C-7101-7F54-A508-E86F56F1AC9B}"/>
              </a:ext>
            </a:extLst>
          </p:cNvPr>
          <p:cNvSpPr txBox="1"/>
          <p:nvPr/>
        </p:nvSpPr>
        <p:spPr>
          <a:xfrm>
            <a:off x="1947672" y="6370067"/>
            <a:ext cx="4526280" cy="369332"/>
          </a:xfrm>
          <a:prstGeom prst="rect">
            <a:avLst/>
          </a:prstGeom>
          <a:noFill/>
        </p:spPr>
        <p:txBody>
          <a:bodyPr wrap="square" rtlCol="0">
            <a:spAutoFit/>
          </a:bodyPr>
          <a:lstStyle/>
          <a:p>
            <a:r>
              <a:rPr lang="en-US" i="1" dirty="0">
                <a:latin typeface="Helvetica" pitchFamily="2" charset="0"/>
              </a:rPr>
              <a:t>ACAMS, CLEAR, HSI ORC Report, 2023</a:t>
            </a:r>
          </a:p>
        </p:txBody>
      </p:sp>
    </p:spTree>
    <p:extLst>
      <p:ext uri="{BB962C8B-B14F-4D97-AF65-F5344CB8AC3E}">
        <p14:creationId xmlns:p14="http://schemas.microsoft.com/office/powerpoint/2010/main" val="2215885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F86B3-6632-B246-C205-65A0AE8212CE}"/>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4D0D189C-AEDE-02F6-18CC-81D72CCFBF2F}"/>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445CAF25-C4D6-50F6-9AB4-6410853331AD}"/>
              </a:ext>
            </a:extLst>
          </p:cNvPr>
          <p:cNvSpPr>
            <a:spLocks noGrp="1"/>
          </p:cNvSpPr>
          <p:nvPr>
            <p:ph type="title"/>
          </p:nvPr>
        </p:nvSpPr>
        <p:spPr>
          <a:xfrm>
            <a:off x="777361" y="690135"/>
            <a:ext cx="10515600" cy="568094"/>
          </a:xfrm>
        </p:spPr>
        <p:txBody>
          <a:bodyPr/>
          <a:lstStyle/>
          <a:p>
            <a:r>
              <a:rPr lang="en-US" dirty="0"/>
              <a:t>Offender Segmentation</a:t>
            </a:r>
          </a:p>
        </p:txBody>
      </p:sp>
      <p:sp>
        <p:nvSpPr>
          <p:cNvPr id="3" name="Text Placeholder 2">
            <a:extLst>
              <a:ext uri="{FF2B5EF4-FFF2-40B4-BE49-F238E27FC236}">
                <a16:creationId xmlns:a16="http://schemas.microsoft.com/office/drawing/2014/main" id="{952E3742-C3B5-999C-7682-D08325AD339C}"/>
              </a:ext>
            </a:extLst>
          </p:cNvPr>
          <p:cNvSpPr>
            <a:spLocks noGrp="1"/>
          </p:cNvSpPr>
          <p:nvPr>
            <p:ph type="body" sz="quarter" idx="10"/>
          </p:nvPr>
        </p:nvSpPr>
        <p:spPr>
          <a:xfrm>
            <a:off x="777360" y="1478098"/>
            <a:ext cx="8766689" cy="307778"/>
          </a:xfrm>
        </p:spPr>
        <p:txBody>
          <a:bodyPr/>
          <a:lstStyle/>
          <a:p>
            <a:r>
              <a:rPr lang="en-US" dirty="0"/>
              <a:t>OPPORTUNISTIC AND (MORE OR LESS) ORGANIZED</a:t>
            </a:r>
          </a:p>
        </p:txBody>
      </p:sp>
      <p:sp>
        <p:nvSpPr>
          <p:cNvPr id="4" name="Text Placeholder 3">
            <a:extLst>
              <a:ext uri="{FF2B5EF4-FFF2-40B4-BE49-F238E27FC236}">
                <a16:creationId xmlns:a16="http://schemas.microsoft.com/office/drawing/2014/main" id="{3A0D74B9-7EC3-541E-A3D7-7E83FCC61B88}"/>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5" name="Text Placeholder 3">
            <a:extLst>
              <a:ext uri="{FF2B5EF4-FFF2-40B4-BE49-F238E27FC236}">
                <a16:creationId xmlns:a16="http://schemas.microsoft.com/office/drawing/2014/main" id="{7E6E8462-47CF-5BF6-43E9-B5FF5502A4C4}"/>
              </a:ext>
            </a:extLst>
          </p:cNvPr>
          <p:cNvSpPr txBox="1">
            <a:spLocks/>
          </p:cNvSpPr>
          <p:nvPr/>
        </p:nvSpPr>
        <p:spPr>
          <a:xfrm>
            <a:off x="914036" y="2021681"/>
            <a:ext cx="10378924"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Opportunistic</a:t>
            </a:r>
          </a:p>
          <a:p>
            <a:pPr lvl="1"/>
            <a:r>
              <a:rPr lang="en-US" sz="2200" dirty="0"/>
              <a:t>Stealing for personal use/enjoyment</a:t>
            </a:r>
          </a:p>
          <a:p>
            <a:r>
              <a:rPr lang="en-US" sz="2200" dirty="0"/>
              <a:t>Less Organized</a:t>
            </a:r>
          </a:p>
          <a:p>
            <a:pPr lvl="1"/>
            <a:r>
              <a:rPr lang="en-US" sz="2200" dirty="0"/>
              <a:t>Local groups</a:t>
            </a:r>
          </a:p>
          <a:p>
            <a:pPr lvl="1"/>
            <a:r>
              <a:rPr lang="en-US" sz="2200" dirty="0"/>
              <a:t>Smash and grabs</a:t>
            </a:r>
          </a:p>
          <a:p>
            <a:pPr lvl="1"/>
            <a:r>
              <a:rPr lang="en-US" sz="2200" dirty="0"/>
              <a:t>Grab and runs</a:t>
            </a:r>
          </a:p>
          <a:p>
            <a:r>
              <a:rPr lang="en-US" sz="2200" dirty="0"/>
              <a:t>Highly organized</a:t>
            </a:r>
          </a:p>
          <a:p>
            <a:pPr lvl="1"/>
            <a:r>
              <a:rPr lang="en-US" sz="2200" dirty="0"/>
              <a:t>Booster/fence networks</a:t>
            </a:r>
          </a:p>
          <a:p>
            <a:pPr lvl="1"/>
            <a:r>
              <a:rPr lang="en-US" sz="2200" dirty="0"/>
              <a:t>Major resellers</a:t>
            </a:r>
          </a:p>
          <a:p>
            <a:pPr lvl="1"/>
            <a:r>
              <a:rPr lang="en-US" sz="2200" dirty="0"/>
              <a:t>Repackaging/palletizing operations</a:t>
            </a:r>
          </a:p>
          <a:p>
            <a:pPr lvl="1"/>
            <a:endParaRPr lang="en-US" sz="2200" dirty="0"/>
          </a:p>
          <a:p>
            <a:pPr lvl="1"/>
            <a:endParaRPr lang="en-US" sz="2200" dirty="0"/>
          </a:p>
          <a:p>
            <a:endParaRPr lang="en-US" sz="2200" dirty="0"/>
          </a:p>
          <a:p>
            <a:pPr lvl="1"/>
            <a:endParaRPr lang="en-US" sz="2200" dirty="0"/>
          </a:p>
        </p:txBody>
      </p:sp>
    </p:spTree>
    <p:extLst>
      <p:ext uri="{BB962C8B-B14F-4D97-AF65-F5344CB8AC3E}">
        <p14:creationId xmlns:p14="http://schemas.microsoft.com/office/powerpoint/2010/main" val="269283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73DE-E68A-3A59-B8F4-88FE2B07400B}"/>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746C4DE1-1509-7164-B027-3E71E8746D7F}"/>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7B6E6A64-1EFE-17ED-3B02-24B75A1C6A69}"/>
              </a:ext>
            </a:extLst>
          </p:cNvPr>
          <p:cNvSpPr>
            <a:spLocks noGrp="1"/>
          </p:cNvSpPr>
          <p:nvPr>
            <p:ph type="title"/>
          </p:nvPr>
        </p:nvSpPr>
        <p:spPr>
          <a:xfrm>
            <a:off x="777361" y="690135"/>
            <a:ext cx="10515600" cy="568094"/>
          </a:xfrm>
        </p:spPr>
        <p:txBody>
          <a:bodyPr/>
          <a:lstStyle/>
          <a:p>
            <a:r>
              <a:rPr lang="en-US" dirty="0"/>
              <a:t>Why Does this Matter? </a:t>
            </a:r>
          </a:p>
        </p:txBody>
      </p:sp>
      <p:sp>
        <p:nvSpPr>
          <p:cNvPr id="3" name="Text Placeholder 2">
            <a:extLst>
              <a:ext uri="{FF2B5EF4-FFF2-40B4-BE49-F238E27FC236}">
                <a16:creationId xmlns:a16="http://schemas.microsoft.com/office/drawing/2014/main" id="{178C56E4-E286-23D1-0859-7FD1C99240E4}"/>
              </a:ext>
            </a:extLst>
          </p:cNvPr>
          <p:cNvSpPr>
            <a:spLocks noGrp="1"/>
          </p:cNvSpPr>
          <p:nvPr>
            <p:ph type="body" sz="quarter" idx="10"/>
          </p:nvPr>
        </p:nvSpPr>
        <p:spPr>
          <a:xfrm>
            <a:off x="777360" y="1478098"/>
            <a:ext cx="8766689" cy="307778"/>
          </a:xfrm>
        </p:spPr>
        <p:txBody>
          <a:bodyPr/>
          <a:lstStyle/>
          <a:p>
            <a:r>
              <a:rPr lang="en-US" dirty="0"/>
              <a:t>PROBLEM &amp; SOLUTION MUST BE RELATED</a:t>
            </a:r>
          </a:p>
        </p:txBody>
      </p:sp>
      <p:sp>
        <p:nvSpPr>
          <p:cNvPr id="4" name="Text Placeholder 3">
            <a:extLst>
              <a:ext uri="{FF2B5EF4-FFF2-40B4-BE49-F238E27FC236}">
                <a16:creationId xmlns:a16="http://schemas.microsoft.com/office/drawing/2014/main" id="{B0948B38-7BF2-3240-1187-61780701AC19}"/>
              </a:ext>
            </a:extLst>
          </p:cNvPr>
          <p:cNvSpPr txBox="1">
            <a:spLocks/>
          </p:cNvSpPr>
          <p:nvPr/>
        </p:nvSpPr>
        <p:spPr>
          <a:xfrm>
            <a:off x="4877070" y="1967711"/>
            <a:ext cx="6624008" cy="3899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i="1" dirty="0"/>
              <a:t>The Jerk </a:t>
            </a:r>
            <a:r>
              <a:rPr lang="en-US" sz="2200" dirty="0"/>
              <a:t>with Steve Martin</a:t>
            </a:r>
          </a:p>
        </p:txBody>
      </p:sp>
      <p:pic>
        <p:nvPicPr>
          <p:cNvPr id="5" name="Picture 4" descr="A person in a white shirt&#10;&#10;Description automatically generated">
            <a:extLst>
              <a:ext uri="{FF2B5EF4-FFF2-40B4-BE49-F238E27FC236}">
                <a16:creationId xmlns:a16="http://schemas.microsoft.com/office/drawing/2014/main" id="{4B60CB72-C192-05C3-D9C9-77B46ADC862E}"/>
              </a:ext>
            </a:extLst>
          </p:cNvPr>
          <p:cNvPicPr>
            <a:picLocks noChangeAspect="1"/>
          </p:cNvPicPr>
          <p:nvPr/>
        </p:nvPicPr>
        <p:blipFill>
          <a:blip r:embed="rId2"/>
          <a:stretch>
            <a:fillRect/>
          </a:stretch>
        </p:blipFill>
        <p:spPr>
          <a:xfrm>
            <a:off x="1385806" y="1960210"/>
            <a:ext cx="3332804" cy="2327747"/>
          </a:xfrm>
          <a:prstGeom prst="rect">
            <a:avLst/>
          </a:prstGeom>
        </p:spPr>
      </p:pic>
      <p:pic>
        <p:nvPicPr>
          <p:cNvPr id="6" name="Picture 5" descr="A person in a white uniform and hat standing next to a cooler&#10;&#10;Description automatically generated">
            <a:extLst>
              <a:ext uri="{FF2B5EF4-FFF2-40B4-BE49-F238E27FC236}">
                <a16:creationId xmlns:a16="http://schemas.microsoft.com/office/drawing/2014/main" id="{561FFA90-C657-B326-B562-C5042F8F9E63}"/>
              </a:ext>
            </a:extLst>
          </p:cNvPr>
          <p:cNvPicPr>
            <a:picLocks noChangeAspect="1"/>
          </p:cNvPicPr>
          <p:nvPr/>
        </p:nvPicPr>
        <p:blipFill>
          <a:blip r:embed="rId3"/>
          <a:stretch>
            <a:fillRect/>
          </a:stretch>
        </p:blipFill>
        <p:spPr>
          <a:xfrm>
            <a:off x="3764706" y="3067114"/>
            <a:ext cx="3708737" cy="2644537"/>
          </a:xfrm>
          <a:prstGeom prst="rect">
            <a:avLst/>
          </a:prstGeom>
        </p:spPr>
      </p:pic>
      <p:pic>
        <p:nvPicPr>
          <p:cNvPr id="7" name="Picture 6" descr="A person in a white suit and bow tie pointing at an orange object&#10;&#10;Description automatically generated">
            <a:extLst>
              <a:ext uri="{FF2B5EF4-FFF2-40B4-BE49-F238E27FC236}">
                <a16:creationId xmlns:a16="http://schemas.microsoft.com/office/drawing/2014/main" id="{1575FF6B-559E-D13D-6132-95CA24B24D59}"/>
              </a:ext>
            </a:extLst>
          </p:cNvPr>
          <p:cNvPicPr>
            <a:picLocks noChangeAspect="1"/>
          </p:cNvPicPr>
          <p:nvPr/>
        </p:nvPicPr>
        <p:blipFill>
          <a:blip r:embed="rId4"/>
          <a:stretch>
            <a:fillRect/>
          </a:stretch>
        </p:blipFill>
        <p:spPr>
          <a:xfrm>
            <a:off x="7775160" y="3443818"/>
            <a:ext cx="3970119" cy="2644537"/>
          </a:xfrm>
          <a:prstGeom prst="rect">
            <a:avLst/>
          </a:prstGeom>
        </p:spPr>
      </p:pic>
      <p:sp>
        <p:nvSpPr>
          <p:cNvPr id="8" name="Text Placeholder 3">
            <a:extLst>
              <a:ext uri="{FF2B5EF4-FFF2-40B4-BE49-F238E27FC236}">
                <a16:creationId xmlns:a16="http://schemas.microsoft.com/office/drawing/2014/main" id="{4C1ABE6C-4870-E344-D277-FBB9CB12ADFC}"/>
              </a:ext>
            </a:extLst>
          </p:cNvPr>
          <p:cNvSpPr txBox="1">
            <a:spLocks/>
          </p:cNvSpPr>
          <p:nvPr/>
        </p:nvSpPr>
        <p:spPr>
          <a:xfrm>
            <a:off x="8019099" y="3067555"/>
            <a:ext cx="7736634" cy="3899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“There’s cans in there too!”</a:t>
            </a:r>
          </a:p>
          <a:p>
            <a:pPr lvl="1"/>
            <a:endParaRPr lang="en-US" sz="2200" dirty="0"/>
          </a:p>
        </p:txBody>
      </p:sp>
      <p:sp>
        <p:nvSpPr>
          <p:cNvPr id="9" name="Text Placeholder 3">
            <a:extLst>
              <a:ext uri="{FF2B5EF4-FFF2-40B4-BE49-F238E27FC236}">
                <a16:creationId xmlns:a16="http://schemas.microsoft.com/office/drawing/2014/main" id="{9331B36B-099D-2CAE-0A3B-B5B8727FE85D}"/>
              </a:ext>
            </a:extLst>
          </p:cNvPr>
          <p:cNvSpPr txBox="1">
            <a:spLocks/>
          </p:cNvSpPr>
          <p:nvPr/>
        </p:nvSpPr>
        <p:spPr>
          <a:xfrm>
            <a:off x="4892043" y="2036573"/>
            <a:ext cx="4305300" cy="3899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i="1" dirty="0"/>
          </a:p>
          <a:p>
            <a:pPr marL="0" indent="0">
              <a:buFont typeface="Arial" panose="020B0604020202020204" pitchFamily="34" charset="0"/>
              <a:buNone/>
            </a:pPr>
            <a:r>
              <a:rPr lang="en-US" sz="2200" i="1" dirty="0"/>
              <a:t>“He hates these cans!”</a:t>
            </a:r>
            <a:endParaRPr lang="en-US" sz="2200" dirty="0"/>
          </a:p>
        </p:txBody>
      </p:sp>
    </p:spTree>
    <p:extLst>
      <p:ext uri="{BB962C8B-B14F-4D97-AF65-F5344CB8AC3E}">
        <p14:creationId xmlns:p14="http://schemas.microsoft.com/office/powerpoint/2010/main" val="2069612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8F7EE-E600-CE70-8918-F3FB6C852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752D7-5D58-020B-185B-5C1D119323CA}"/>
              </a:ext>
            </a:extLst>
          </p:cNvPr>
          <p:cNvSpPr>
            <a:spLocks noGrp="1"/>
          </p:cNvSpPr>
          <p:nvPr>
            <p:ph type="title"/>
          </p:nvPr>
        </p:nvSpPr>
        <p:spPr>
          <a:xfrm>
            <a:off x="2520043" y="2229536"/>
            <a:ext cx="7151914" cy="1912696"/>
          </a:xfrm>
        </p:spPr>
        <p:txBody>
          <a:bodyPr/>
          <a:lstStyle/>
          <a:p>
            <a:pPr algn="ctr"/>
            <a:r>
              <a:rPr lang="en-US" sz="7000" dirty="0"/>
              <a:t>None of them are real!</a:t>
            </a:r>
          </a:p>
        </p:txBody>
      </p:sp>
      <p:sp>
        <p:nvSpPr>
          <p:cNvPr id="12" name="Text Placeholder 4">
            <a:extLst>
              <a:ext uri="{FF2B5EF4-FFF2-40B4-BE49-F238E27FC236}">
                <a16:creationId xmlns:a16="http://schemas.microsoft.com/office/drawing/2014/main" id="{A6C1DC67-BD51-6766-F242-725DE674CF63}"/>
              </a:ext>
            </a:extLst>
          </p:cNvPr>
          <p:cNvSpPr>
            <a:spLocks noGrp="1"/>
          </p:cNvSpPr>
          <p:nvPr>
            <p:ph type="body" sz="quarter" idx="14"/>
          </p:nvPr>
        </p:nvSpPr>
        <p:spPr/>
        <p:txBody>
          <a:bodyPr/>
          <a:lstStyle/>
          <a:p>
            <a:r>
              <a:rPr lang="en-US" dirty="0"/>
              <a:t>FRICTION EFFICIENCY</a:t>
            </a:r>
          </a:p>
        </p:txBody>
      </p:sp>
    </p:spTree>
    <p:extLst>
      <p:ext uri="{BB962C8B-B14F-4D97-AF65-F5344CB8AC3E}">
        <p14:creationId xmlns:p14="http://schemas.microsoft.com/office/powerpoint/2010/main" val="3959923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627D2-C131-24E2-3233-E823499F28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4FC925-FD1D-A414-DE1D-A04FE3782614}"/>
              </a:ext>
            </a:extLst>
          </p:cNvPr>
          <p:cNvSpPr>
            <a:spLocks noGrp="1"/>
          </p:cNvSpPr>
          <p:nvPr>
            <p:ph type="body" sz="quarter" idx="14"/>
          </p:nvPr>
        </p:nvSpPr>
        <p:spPr/>
        <p:txBody>
          <a:bodyPr/>
          <a:lstStyle/>
          <a:p>
            <a:endParaRPr lang="en-US"/>
          </a:p>
        </p:txBody>
      </p:sp>
      <p:sp>
        <p:nvSpPr>
          <p:cNvPr id="10" name="Title 1">
            <a:extLst>
              <a:ext uri="{FF2B5EF4-FFF2-40B4-BE49-F238E27FC236}">
                <a16:creationId xmlns:a16="http://schemas.microsoft.com/office/drawing/2014/main" id="{620A0E97-1CC3-631E-6CD8-D7DA3E249E94}"/>
              </a:ext>
            </a:extLst>
          </p:cNvPr>
          <p:cNvSpPr>
            <a:spLocks noGrp="1"/>
          </p:cNvSpPr>
          <p:nvPr>
            <p:ph type="title"/>
          </p:nvPr>
        </p:nvSpPr>
        <p:spPr>
          <a:xfrm>
            <a:off x="777361" y="165835"/>
            <a:ext cx="10515600" cy="568094"/>
          </a:xfrm>
        </p:spPr>
        <p:txBody>
          <a:bodyPr/>
          <a:lstStyle/>
          <a:p>
            <a:pPr algn="ctr"/>
            <a:r>
              <a:rPr lang="en-US" dirty="0"/>
              <a:t>The Double Bowtie</a:t>
            </a:r>
          </a:p>
        </p:txBody>
      </p:sp>
      <p:sp>
        <p:nvSpPr>
          <p:cNvPr id="11" name="Text Placeholder 2">
            <a:extLst>
              <a:ext uri="{FF2B5EF4-FFF2-40B4-BE49-F238E27FC236}">
                <a16:creationId xmlns:a16="http://schemas.microsoft.com/office/drawing/2014/main" id="{2BB86792-C787-7672-B79C-3102162D2697}"/>
              </a:ext>
            </a:extLst>
          </p:cNvPr>
          <p:cNvSpPr>
            <a:spLocks noGrp="1"/>
          </p:cNvSpPr>
          <p:nvPr>
            <p:ph type="body" sz="quarter" idx="10"/>
          </p:nvPr>
        </p:nvSpPr>
        <p:spPr>
          <a:xfrm>
            <a:off x="777361" y="830237"/>
            <a:ext cx="10515600" cy="398828"/>
          </a:xfrm>
        </p:spPr>
        <p:txBody>
          <a:bodyPr/>
          <a:lstStyle/>
          <a:p>
            <a:pPr algn="ctr"/>
            <a:r>
              <a:rPr lang="en-US" dirty="0"/>
              <a:t>Within- and Between-Retailer Offending</a:t>
            </a:r>
          </a:p>
        </p:txBody>
      </p:sp>
      <p:pic>
        <p:nvPicPr>
          <p:cNvPr id="12" name="Picture 11">
            <a:extLst>
              <a:ext uri="{FF2B5EF4-FFF2-40B4-BE49-F238E27FC236}">
                <a16:creationId xmlns:a16="http://schemas.microsoft.com/office/drawing/2014/main" id="{0061B65F-196F-F339-D624-330850787DAA}"/>
              </a:ext>
            </a:extLst>
          </p:cNvPr>
          <p:cNvPicPr>
            <a:picLocks noChangeAspect="1"/>
          </p:cNvPicPr>
          <p:nvPr/>
        </p:nvPicPr>
        <p:blipFill>
          <a:blip r:embed="rId2"/>
          <a:stretch>
            <a:fillRect/>
          </a:stretch>
        </p:blipFill>
        <p:spPr>
          <a:xfrm>
            <a:off x="116095" y="1864426"/>
            <a:ext cx="11912182" cy="3063833"/>
          </a:xfrm>
          <a:prstGeom prst="rect">
            <a:avLst/>
          </a:prstGeom>
        </p:spPr>
      </p:pic>
    </p:spTree>
    <p:extLst>
      <p:ext uri="{BB962C8B-B14F-4D97-AF65-F5344CB8AC3E}">
        <p14:creationId xmlns:p14="http://schemas.microsoft.com/office/powerpoint/2010/main" val="132181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A88F6-2AA6-3656-6C9C-1B8EF589233E}"/>
              </a:ext>
            </a:extLst>
          </p:cNvPr>
          <p:cNvSpPr>
            <a:spLocks noGrp="1"/>
          </p:cNvSpPr>
          <p:nvPr>
            <p:ph type="title"/>
          </p:nvPr>
        </p:nvSpPr>
        <p:spPr/>
        <p:txBody>
          <a:bodyPr/>
          <a:lstStyle/>
          <a:p>
            <a:r>
              <a:rPr lang="en-US" dirty="0"/>
              <a:t>Friction Efficiency</a:t>
            </a:r>
          </a:p>
        </p:txBody>
      </p:sp>
    </p:spTree>
    <p:extLst>
      <p:ext uri="{BB962C8B-B14F-4D97-AF65-F5344CB8AC3E}">
        <p14:creationId xmlns:p14="http://schemas.microsoft.com/office/powerpoint/2010/main" val="1945233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5506-1FAB-5902-C660-D0AB879B4C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2FC9A0-5983-37CB-DDA4-512386EE19E0}"/>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48E5F349-AE23-FD53-5492-3D6687CC9C34}"/>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3D7E1C64-4AFB-6F58-5045-10CE7149DFC5}"/>
              </a:ext>
            </a:extLst>
          </p:cNvPr>
          <p:cNvSpPr>
            <a:spLocks noGrp="1"/>
          </p:cNvSpPr>
          <p:nvPr>
            <p:ph type="title"/>
          </p:nvPr>
        </p:nvSpPr>
        <p:spPr>
          <a:xfrm>
            <a:off x="777361" y="690135"/>
            <a:ext cx="10515600" cy="568094"/>
          </a:xfrm>
        </p:spPr>
        <p:txBody>
          <a:bodyPr/>
          <a:lstStyle/>
          <a:p>
            <a:r>
              <a:rPr lang="en-US" dirty="0"/>
              <a:t>Friction</a:t>
            </a:r>
          </a:p>
        </p:txBody>
      </p:sp>
      <p:sp>
        <p:nvSpPr>
          <p:cNvPr id="4" name="Text Placeholder 2">
            <a:extLst>
              <a:ext uri="{FF2B5EF4-FFF2-40B4-BE49-F238E27FC236}">
                <a16:creationId xmlns:a16="http://schemas.microsoft.com/office/drawing/2014/main" id="{F4EC3AE2-0D0C-53CF-AB59-5C8B819FF409}"/>
              </a:ext>
            </a:extLst>
          </p:cNvPr>
          <p:cNvSpPr>
            <a:spLocks noGrp="1"/>
          </p:cNvSpPr>
          <p:nvPr>
            <p:ph type="body" sz="quarter" idx="10"/>
          </p:nvPr>
        </p:nvSpPr>
        <p:spPr>
          <a:xfrm>
            <a:off x="777361" y="1478098"/>
            <a:ext cx="6400800" cy="307778"/>
          </a:xfrm>
        </p:spPr>
        <p:txBody>
          <a:bodyPr/>
          <a:lstStyle/>
          <a:p>
            <a:r>
              <a:rPr lang="en-US" dirty="0"/>
              <a:t>GOOD, BAD, OR IT DEPENDS? </a:t>
            </a:r>
          </a:p>
        </p:txBody>
      </p:sp>
      <p:sp>
        <p:nvSpPr>
          <p:cNvPr id="5" name="Text Placeholder 3">
            <a:extLst>
              <a:ext uri="{FF2B5EF4-FFF2-40B4-BE49-F238E27FC236}">
                <a16:creationId xmlns:a16="http://schemas.microsoft.com/office/drawing/2014/main" id="{136AEC69-00C6-D040-AC4F-0BE541BFE01D}"/>
              </a:ext>
            </a:extLst>
          </p:cNvPr>
          <p:cNvSpPr txBox="1">
            <a:spLocks/>
          </p:cNvSpPr>
          <p:nvPr/>
        </p:nvSpPr>
        <p:spPr>
          <a:xfrm>
            <a:off x="777361" y="2386972"/>
            <a:ext cx="6174282"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a:t>Deter – effort, risk, reward</a:t>
            </a:r>
          </a:p>
          <a:p>
            <a:pPr lvl="1"/>
            <a:r>
              <a:rPr lang="en-US" sz="2200"/>
              <a:t>Increasing effort = increasing friction</a:t>
            </a:r>
          </a:p>
          <a:p>
            <a:r>
              <a:rPr lang="en-US" sz="2200"/>
              <a:t>Friction word association… </a:t>
            </a:r>
          </a:p>
          <a:p>
            <a:pPr lvl="1"/>
            <a:r>
              <a:rPr lang="en-US" sz="2200"/>
              <a:t>What are some words you associate with “retail friction”? </a:t>
            </a:r>
          </a:p>
          <a:p>
            <a:pPr lvl="1"/>
            <a:endParaRPr lang="en-US" sz="2200"/>
          </a:p>
          <a:p>
            <a:pPr lvl="1"/>
            <a:endParaRPr lang="en-US" sz="2200"/>
          </a:p>
          <a:p>
            <a:pPr lvl="1"/>
            <a:endParaRPr lang="en-US" sz="2200" dirty="0"/>
          </a:p>
        </p:txBody>
      </p:sp>
      <p:pic>
        <p:nvPicPr>
          <p:cNvPr id="6" name="Graphic 5" descr="Man with solid fill">
            <a:extLst>
              <a:ext uri="{FF2B5EF4-FFF2-40B4-BE49-F238E27FC236}">
                <a16:creationId xmlns:a16="http://schemas.microsoft.com/office/drawing/2014/main" id="{F28826CB-ABAC-E894-EEF1-5F5C2503F3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5495" y="930473"/>
            <a:ext cx="1539361" cy="1539361"/>
          </a:xfrm>
          <a:prstGeom prst="rect">
            <a:avLst/>
          </a:prstGeom>
        </p:spPr>
      </p:pic>
      <p:pic>
        <p:nvPicPr>
          <p:cNvPr id="7" name="Graphic 6" descr="Man with solid fill">
            <a:extLst>
              <a:ext uri="{FF2B5EF4-FFF2-40B4-BE49-F238E27FC236}">
                <a16:creationId xmlns:a16="http://schemas.microsoft.com/office/drawing/2014/main" id="{05B13A9B-EB88-C73F-A708-D19EB8E32B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91824" y="1859325"/>
            <a:ext cx="1539361" cy="1539361"/>
          </a:xfrm>
          <a:prstGeom prst="rect">
            <a:avLst/>
          </a:prstGeom>
        </p:spPr>
      </p:pic>
      <p:cxnSp>
        <p:nvCxnSpPr>
          <p:cNvPr id="8" name="Straight Connector 7">
            <a:extLst>
              <a:ext uri="{FF2B5EF4-FFF2-40B4-BE49-F238E27FC236}">
                <a16:creationId xmlns:a16="http://schemas.microsoft.com/office/drawing/2014/main" id="{104AD479-4E99-E898-975F-DD116FB3A7D4}"/>
              </a:ext>
            </a:extLst>
          </p:cNvPr>
          <p:cNvCxnSpPr/>
          <p:nvPr/>
        </p:nvCxnSpPr>
        <p:spPr>
          <a:xfrm flipH="1">
            <a:off x="8822144" y="930473"/>
            <a:ext cx="1772356" cy="2299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15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212DA-9DB6-3B04-41BC-5A4F9CD3F1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A638DD-23EB-2755-7DF1-00C3D34CDF45}"/>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8C3EED8C-2605-1036-7FBB-B87AF41CD9FD}"/>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62BA5D8A-6FFC-953B-6461-6107D29E7ECD}"/>
              </a:ext>
            </a:extLst>
          </p:cNvPr>
          <p:cNvSpPr>
            <a:spLocks noGrp="1"/>
          </p:cNvSpPr>
          <p:nvPr>
            <p:ph type="title"/>
          </p:nvPr>
        </p:nvSpPr>
        <p:spPr>
          <a:xfrm>
            <a:off x="777361" y="290338"/>
            <a:ext cx="10515600" cy="568094"/>
          </a:xfrm>
        </p:spPr>
        <p:txBody>
          <a:bodyPr/>
          <a:lstStyle/>
          <a:p>
            <a:r>
              <a:rPr lang="en-US" dirty="0"/>
              <a:t>Ex., Locking Cases</a:t>
            </a:r>
          </a:p>
        </p:txBody>
      </p:sp>
      <p:sp>
        <p:nvSpPr>
          <p:cNvPr id="4" name="Text Placeholder 2">
            <a:extLst>
              <a:ext uri="{FF2B5EF4-FFF2-40B4-BE49-F238E27FC236}">
                <a16:creationId xmlns:a16="http://schemas.microsoft.com/office/drawing/2014/main" id="{2C507340-BC32-59DA-B135-7C241F0734AB}"/>
              </a:ext>
            </a:extLst>
          </p:cNvPr>
          <p:cNvSpPr>
            <a:spLocks noGrp="1"/>
          </p:cNvSpPr>
          <p:nvPr>
            <p:ph type="body" sz="quarter" idx="10"/>
          </p:nvPr>
        </p:nvSpPr>
        <p:spPr>
          <a:xfrm>
            <a:off x="797681" y="979304"/>
            <a:ext cx="6400800" cy="307778"/>
          </a:xfrm>
        </p:spPr>
        <p:txBody>
          <a:bodyPr/>
          <a:lstStyle/>
          <a:p>
            <a:r>
              <a:rPr lang="en-US" dirty="0"/>
              <a:t>RESEARCH - EFFECTIVE BUT DESPISED</a:t>
            </a:r>
          </a:p>
        </p:txBody>
      </p:sp>
      <p:sp>
        <p:nvSpPr>
          <p:cNvPr id="5" name="TextBox 4">
            <a:extLst>
              <a:ext uri="{FF2B5EF4-FFF2-40B4-BE49-F238E27FC236}">
                <a16:creationId xmlns:a16="http://schemas.microsoft.com/office/drawing/2014/main" id="{2610805C-2017-FB9E-0187-97BBEEDA60E3}"/>
              </a:ext>
            </a:extLst>
          </p:cNvPr>
          <p:cNvSpPr txBox="1"/>
          <p:nvPr/>
        </p:nvSpPr>
        <p:spPr>
          <a:xfrm>
            <a:off x="8424340" y="4631357"/>
            <a:ext cx="2868621" cy="461665"/>
          </a:xfrm>
          <a:prstGeom prst="rect">
            <a:avLst/>
          </a:prstGeom>
          <a:noFill/>
        </p:spPr>
        <p:txBody>
          <a:bodyPr wrap="square" rtlCol="0">
            <a:spAutoFit/>
          </a:bodyPr>
          <a:lstStyle/>
          <a:p>
            <a:r>
              <a:rPr lang="en-US" sz="2400" b="1" dirty="0">
                <a:latin typeface="Montserrat" pitchFamily="2" charset="77"/>
              </a:rPr>
              <a:t>Embarrassment</a:t>
            </a:r>
          </a:p>
        </p:txBody>
      </p:sp>
      <p:sp>
        <p:nvSpPr>
          <p:cNvPr id="6" name="TextBox 5">
            <a:extLst>
              <a:ext uri="{FF2B5EF4-FFF2-40B4-BE49-F238E27FC236}">
                <a16:creationId xmlns:a16="http://schemas.microsoft.com/office/drawing/2014/main" id="{441F11B2-9298-7706-F7EE-4457D9ED0D31}"/>
              </a:ext>
            </a:extLst>
          </p:cNvPr>
          <p:cNvSpPr txBox="1"/>
          <p:nvPr/>
        </p:nvSpPr>
        <p:spPr>
          <a:xfrm>
            <a:off x="8147255" y="1484673"/>
            <a:ext cx="2469516" cy="830997"/>
          </a:xfrm>
          <a:prstGeom prst="rect">
            <a:avLst/>
          </a:prstGeom>
          <a:noFill/>
        </p:spPr>
        <p:txBody>
          <a:bodyPr wrap="square" rtlCol="0">
            <a:spAutoFit/>
          </a:bodyPr>
          <a:lstStyle/>
          <a:p>
            <a:r>
              <a:rPr lang="en-US" sz="2400" b="1" dirty="0">
                <a:latin typeface="Montserrat" pitchFamily="2" charset="77"/>
              </a:rPr>
              <a:t>Unfair Treatment</a:t>
            </a:r>
          </a:p>
        </p:txBody>
      </p:sp>
      <p:sp>
        <p:nvSpPr>
          <p:cNvPr id="7" name="TextBox 6">
            <a:extLst>
              <a:ext uri="{FF2B5EF4-FFF2-40B4-BE49-F238E27FC236}">
                <a16:creationId xmlns:a16="http://schemas.microsoft.com/office/drawing/2014/main" id="{E8A623BA-37AD-8D53-B890-9F32F5B62174}"/>
              </a:ext>
            </a:extLst>
          </p:cNvPr>
          <p:cNvSpPr txBox="1"/>
          <p:nvPr/>
        </p:nvSpPr>
        <p:spPr>
          <a:xfrm>
            <a:off x="874982" y="2945021"/>
            <a:ext cx="1999075" cy="461665"/>
          </a:xfrm>
          <a:prstGeom prst="rect">
            <a:avLst/>
          </a:prstGeom>
          <a:noFill/>
        </p:spPr>
        <p:txBody>
          <a:bodyPr wrap="square" rtlCol="0">
            <a:spAutoFit/>
          </a:bodyPr>
          <a:lstStyle/>
          <a:p>
            <a:r>
              <a:rPr lang="en-US" sz="2400" b="1" dirty="0">
                <a:latin typeface="Montserrat" pitchFamily="2" charset="77"/>
              </a:rPr>
              <a:t>Frustration</a:t>
            </a:r>
          </a:p>
        </p:txBody>
      </p:sp>
      <p:sp>
        <p:nvSpPr>
          <p:cNvPr id="8" name="Rounded Rectangular Callout 7">
            <a:extLst>
              <a:ext uri="{FF2B5EF4-FFF2-40B4-BE49-F238E27FC236}">
                <a16:creationId xmlns:a16="http://schemas.microsoft.com/office/drawing/2014/main" id="{56C2CAB1-ABEF-A34A-7392-65A5F7EDB855}"/>
              </a:ext>
            </a:extLst>
          </p:cNvPr>
          <p:cNvSpPr/>
          <p:nvPr/>
        </p:nvSpPr>
        <p:spPr>
          <a:xfrm>
            <a:off x="2497836" y="1601575"/>
            <a:ext cx="4815840" cy="983000"/>
          </a:xfrm>
          <a:prstGeom prst="wedgeRoundRectCallout">
            <a:avLst>
              <a:gd name="adj1" fmla="val 64916"/>
              <a:gd name="adj2" fmla="val -33796"/>
              <a:gd name="adj3" fmla="val 16667"/>
            </a:avLst>
          </a:prstGeom>
          <a:solidFill>
            <a:srgbClr val="FE53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latin typeface="Helvetica" pitchFamily="2" charset="0"/>
              </a:rPr>
              <a:t>“My issue with the locked cases is their prevalent use in communities of color.”</a:t>
            </a:r>
          </a:p>
        </p:txBody>
      </p:sp>
      <p:sp>
        <p:nvSpPr>
          <p:cNvPr id="9" name="Rounded Rectangular Callout 8">
            <a:extLst>
              <a:ext uri="{FF2B5EF4-FFF2-40B4-BE49-F238E27FC236}">
                <a16:creationId xmlns:a16="http://schemas.microsoft.com/office/drawing/2014/main" id="{FC9DC180-034E-30EA-285D-4FA9813050D5}"/>
              </a:ext>
            </a:extLst>
          </p:cNvPr>
          <p:cNvSpPr/>
          <p:nvPr/>
        </p:nvSpPr>
        <p:spPr>
          <a:xfrm flipH="1">
            <a:off x="4075382" y="2892790"/>
            <a:ext cx="7562088" cy="1501687"/>
          </a:xfrm>
          <a:prstGeom prst="wedgeRoundRectCallout">
            <a:avLst>
              <a:gd name="adj1" fmla="val 64916"/>
              <a:gd name="adj2" fmla="val -33796"/>
              <a:gd name="adj3" fmla="val 16667"/>
            </a:avLst>
          </a:prstGeom>
          <a:solidFill>
            <a:srgbClr val="082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latin typeface="Helvetica" pitchFamily="2" charset="0"/>
              </a:rPr>
              <a:t>“I hate having to track down an associate to unlock a case. Or stand there waiting until the associate is available to help me. More times than not I have left the store without the item because I got tired of waiting for someone. It's very frustrating.”</a:t>
            </a:r>
          </a:p>
        </p:txBody>
      </p:sp>
      <p:sp>
        <p:nvSpPr>
          <p:cNvPr id="10" name="Rounded Rectangular Callout 9">
            <a:extLst>
              <a:ext uri="{FF2B5EF4-FFF2-40B4-BE49-F238E27FC236}">
                <a16:creationId xmlns:a16="http://schemas.microsoft.com/office/drawing/2014/main" id="{B89F8CBA-13F4-DDAB-C8F5-B1DE1A39E1D5}"/>
              </a:ext>
            </a:extLst>
          </p:cNvPr>
          <p:cNvSpPr/>
          <p:nvPr/>
        </p:nvSpPr>
        <p:spPr>
          <a:xfrm>
            <a:off x="1430020" y="4602265"/>
            <a:ext cx="6062472" cy="1501686"/>
          </a:xfrm>
          <a:prstGeom prst="wedgeRoundRectCallout">
            <a:avLst>
              <a:gd name="adj1" fmla="val 64916"/>
              <a:gd name="adj2" fmla="val -33796"/>
              <a:gd name="adj3" fmla="val 16667"/>
            </a:avLst>
          </a:prstGeom>
          <a:solidFill>
            <a:srgbClr val="FE53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C2BD65-4435-A1D3-BE79-4EBCA86EC04A}"/>
              </a:ext>
            </a:extLst>
          </p:cNvPr>
          <p:cNvSpPr txBox="1"/>
          <p:nvPr/>
        </p:nvSpPr>
        <p:spPr>
          <a:xfrm>
            <a:off x="1430020" y="4781665"/>
            <a:ext cx="6096000" cy="1015663"/>
          </a:xfrm>
          <a:prstGeom prst="rect">
            <a:avLst/>
          </a:prstGeom>
          <a:noFill/>
        </p:spPr>
        <p:txBody>
          <a:bodyPr wrap="square">
            <a:spAutoFit/>
          </a:bodyPr>
          <a:lstStyle/>
          <a:p>
            <a:r>
              <a:rPr lang="en-US" sz="2000" i="1" dirty="0">
                <a:solidFill>
                  <a:schemeClr val="bg1"/>
                </a:solidFill>
                <a:latin typeface="Helvetica" pitchFamily="2" charset="0"/>
                <a:ea typeface="Quattrocento Sans"/>
                <a:cs typeface="Arial" panose="020B0604020202020204" pitchFamily="34" charset="0"/>
              </a:rPr>
              <a:t>“…anything sexual or medical I get embarrassed about buying these products and having to wait for someone. Make that awkward small talk.”</a:t>
            </a:r>
            <a:endParaRPr lang="en-US" sz="2000" dirty="0">
              <a:solidFill>
                <a:schemeClr val="bg1"/>
              </a:solidFill>
              <a:latin typeface="Helvetica" pitchFamily="2" charset="0"/>
              <a:cs typeface="Arial" panose="020B0604020202020204" pitchFamily="34" charset="0"/>
            </a:endParaRPr>
          </a:p>
        </p:txBody>
      </p:sp>
    </p:spTree>
    <p:extLst>
      <p:ext uri="{BB962C8B-B14F-4D97-AF65-F5344CB8AC3E}">
        <p14:creationId xmlns:p14="http://schemas.microsoft.com/office/powerpoint/2010/main" val="1168874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712A-E90E-87E1-A26E-2B990BC800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F00CE9D-68AB-C1A3-19C6-7224B1F3BB9D}"/>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DEAE7E4D-BE66-C728-8AB8-3FFE9B55C504}"/>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14" name="Title 1">
            <a:extLst>
              <a:ext uri="{FF2B5EF4-FFF2-40B4-BE49-F238E27FC236}">
                <a16:creationId xmlns:a16="http://schemas.microsoft.com/office/drawing/2014/main" id="{4CBB4EAA-0712-21BF-9C3A-95D49238457B}"/>
              </a:ext>
            </a:extLst>
          </p:cNvPr>
          <p:cNvSpPr>
            <a:spLocks noGrp="1"/>
          </p:cNvSpPr>
          <p:nvPr>
            <p:ph type="title"/>
          </p:nvPr>
        </p:nvSpPr>
        <p:spPr>
          <a:xfrm>
            <a:off x="777361" y="690135"/>
            <a:ext cx="10515600" cy="568094"/>
          </a:xfrm>
        </p:spPr>
        <p:txBody>
          <a:bodyPr/>
          <a:lstStyle/>
          <a:p>
            <a:r>
              <a:rPr lang="en-US" dirty="0"/>
              <a:t>Friction Efficiency</a:t>
            </a:r>
          </a:p>
        </p:txBody>
      </p:sp>
      <p:sp>
        <p:nvSpPr>
          <p:cNvPr id="15" name="Text Placeholder 2">
            <a:extLst>
              <a:ext uri="{FF2B5EF4-FFF2-40B4-BE49-F238E27FC236}">
                <a16:creationId xmlns:a16="http://schemas.microsoft.com/office/drawing/2014/main" id="{084759A5-2F45-5F3D-0361-4C2479BBA34F}"/>
              </a:ext>
            </a:extLst>
          </p:cNvPr>
          <p:cNvSpPr>
            <a:spLocks noGrp="1"/>
          </p:cNvSpPr>
          <p:nvPr>
            <p:ph type="body" sz="quarter" idx="10"/>
          </p:nvPr>
        </p:nvSpPr>
        <p:spPr>
          <a:xfrm>
            <a:off x="777361" y="1478098"/>
            <a:ext cx="6400800" cy="307778"/>
          </a:xfrm>
        </p:spPr>
        <p:txBody>
          <a:bodyPr/>
          <a:lstStyle/>
          <a:p>
            <a:r>
              <a:rPr lang="en-US" dirty="0"/>
              <a:t>A DIFFERENT APPROACH</a:t>
            </a:r>
          </a:p>
        </p:txBody>
      </p:sp>
      <p:pic>
        <p:nvPicPr>
          <p:cNvPr id="16" name="Graphic 15" descr="Man with solid fill">
            <a:extLst>
              <a:ext uri="{FF2B5EF4-FFF2-40B4-BE49-F238E27FC236}">
                <a16:creationId xmlns:a16="http://schemas.microsoft.com/office/drawing/2014/main" id="{7BEDE037-1F4F-7EE4-D1BF-0B45459936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5666" y="1862370"/>
            <a:ext cx="1539361" cy="1539361"/>
          </a:xfrm>
          <a:prstGeom prst="rect">
            <a:avLst/>
          </a:prstGeom>
        </p:spPr>
      </p:pic>
      <p:pic>
        <p:nvPicPr>
          <p:cNvPr id="17" name="Graphic 16" descr="Man with solid fill">
            <a:extLst>
              <a:ext uri="{FF2B5EF4-FFF2-40B4-BE49-F238E27FC236}">
                <a16:creationId xmlns:a16="http://schemas.microsoft.com/office/drawing/2014/main" id="{087426B1-D3C6-699E-6573-64F2041B09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6305" y="767565"/>
            <a:ext cx="1539361" cy="1539361"/>
          </a:xfrm>
          <a:prstGeom prst="rect">
            <a:avLst/>
          </a:prstGeom>
        </p:spPr>
      </p:pic>
      <p:cxnSp>
        <p:nvCxnSpPr>
          <p:cNvPr id="18" name="Straight Connector 17">
            <a:extLst>
              <a:ext uri="{FF2B5EF4-FFF2-40B4-BE49-F238E27FC236}">
                <a16:creationId xmlns:a16="http://schemas.microsoft.com/office/drawing/2014/main" id="{01C1D2AD-1257-3AAA-578A-28B29BAC217A}"/>
              </a:ext>
            </a:extLst>
          </p:cNvPr>
          <p:cNvCxnSpPr/>
          <p:nvPr/>
        </p:nvCxnSpPr>
        <p:spPr>
          <a:xfrm flipH="1">
            <a:off x="8822144" y="930473"/>
            <a:ext cx="1772356" cy="2299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600DF35F-DAF1-99CD-5A88-146CA8CA0B7D}"/>
              </a:ext>
            </a:extLst>
          </p:cNvPr>
          <p:cNvSpPr txBox="1">
            <a:spLocks/>
          </p:cNvSpPr>
          <p:nvPr/>
        </p:nvSpPr>
        <p:spPr>
          <a:xfrm>
            <a:off x="777361" y="2386972"/>
            <a:ext cx="7508098"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Efficiency = output ÷ input</a:t>
            </a:r>
          </a:p>
          <a:p>
            <a:r>
              <a:rPr lang="en-US" sz="2400" dirty="0"/>
              <a:t>Friction Efficiency</a:t>
            </a:r>
          </a:p>
          <a:p>
            <a:pPr marL="457200" lvl="1" indent="0">
              <a:buNone/>
            </a:pPr>
            <a:br>
              <a:rPr lang="en-US" sz="2400" dirty="0"/>
            </a:br>
            <a:r>
              <a:rPr lang="en-US" sz="2400" dirty="0"/>
              <a:t>The positive impact of a loss prevention solution/strategy, including deterring/investigating red actors and positive benefits… </a:t>
            </a:r>
            <a:br>
              <a:rPr lang="en-US" sz="2400" dirty="0"/>
            </a:br>
            <a:br>
              <a:rPr lang="en-US" sz="2400" dirty="0"/>
            </a:br>
            <a:r>
              <a:rPr lang="en-US" sz="2400" dirty="0"/>
              <a:t>Relative to all solution costs, including negative impacts on green guests and operations</a:t>
            </a:r>
          </a:p>
        </p:txBody>
      </p:sp>
    </p:spTree>
    <p:extLst>
      <p:ext uri="{BB962C8B-B14F-4D97-AF65-F5344CB8AC3E}">
        <p14:creationId xmlns:p14="http://schemas.microsoft.com/office/powerpoint/2010/main" val="3933558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F644-8BE8-1DEF-40CA-4336EE8353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961F9B-87F3-80E7-EB8E-8D2D1123C1C6}"/>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E0304C2A-8149-713A-08CB-4707C4EBAA9C}"/>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3BC3E71C-9D44-19A5-6393-7BE233870AC3}"/>
              </a:ext>
            </a:extLst>
          </p:cNvPr>
          <p:cNvSpPr>
            <a:spLocks noGrp="1"/>
          </p:cNvSpPr>
          <p:nvPr>
            <p:ph type="title"/>
          </p:nvPr>
        </p:nvSpPr>
        <p:spPr>
          <a:xfrm>
            <a:off x="777361" y="690135"/>
            <a:ext cx="10515600" cy="568094"/>
          </a:xfrm>
        </p:spPr>
        <p:txBody>
          <a:bodyPr/>
          <a:lstStyle/>
          <a:p>
            <a:r>
              <a:rPr lang="en-US" dirty="0"/>
              <a:t>Retail Options</a:t>
            </a:r>
          </a:p>
        </p:txBody>
      </p:sp>
      <p:sp>
        <p:nvSpPr>
          <p:cNvPr id="4" name="Text Placeholder 2">
            <a:extLst>
              <a:ext uri="{FF2B5EF4-FFF2-40B4-BE49-F238E27FC236}">
                <a16:creationId xmlns:a16="http://schemas.microsoft.com/office/drawing/2014/main" id="{657594E6-7D1B-FA98-9AFB-CE3A2E110DAD}"/>
              </a:ext>
            </a:extLst>
          </p:cNvPr>
          <p:cNvSpPr>
            <a:spLocks noGrp="1"/>
          </p:cNvSpPr>
          <p:nvPr>
            <p:ph type="body" sz="quarter" idx="10"/>
          </p:nvPr>
        </p:nvSpPr>
        <p:spPr>
          <a:xfrm>
            <a:off x="777361" y="1478098"/>
            <a:ext cx="6400800" cy="307778"/>
          </a:xfrm>
        </p:spPr>
        <p:txBody>
          <a:bodyPr/>
          <a:lstStyle/>
          <a:p>
            <a:r>
              <a:rPr lang="en-US" dirty="0"/>
              <a:t>A DIFFERENT APPROACH</a:t>
            </a:r>
          </a:p>
        </p:txBody>
      </p:sp>
      <p:sp>
        <p:nvSpPr>
          <p:cNvPr id="8" name="Text Placeholder 3">
            <a:extLst>
              <a:ext uri="{FF2B5EF4-FFF2-40B4-BE49-F238E27FC236}">
                <a16:creationId xmlns:a16="http://schemas.microsoft.com/office/drawing/2014/main" id="{4805D08A-8A22-0000-446A-743B249368BF}"/>
              </a:ext>
            </a:extLst>
          </p:cNvPr>
          <p:cNvSpPr txBox="1">
            <a:spLocks/>
          </p:cNvSpPr>
          <p:nvPr/>
        </p:nvSpPr>
        <p:spPr>
          <a:xfrm>
            <a:off x="777361" y="2386972"/>
            <a:ext cx="788300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Key options for optimizing friction</a:t>
            </a:r>
          </a:p>
          <a:p>
            <a:pPr lvl="1"/>
            <a:r>
              <a:rPr lang="en-US" sz="2400" dirty="0"/>
              <a:t>Green-focused friction reduction – continue to focus on reducing for green without considering red</a:t>
            </a:r>
          </a:p>
          <a:p>
            <a:pPr lvl="1"/>
            <a:r>
              <a:rPr lang="en-US" sz="2400" dirty="0"/>
              <a:t>Targeted Friction – apply in-store friction to red and not green</a:t>
            </a:r>
          </a:p>
          <a:p>
            <a:pPr lvl="1"/>
            <a:r>
              <a:rPr lang="en-US" sz="2400" dirty="0"/>
              <a:t>Friction Shift – move “friction” outside of store, focus on investigations/prosecutions</a:t>
            </a:r>
          </a:p>
          <a:p>
            <a:pPr lvl="1"/>
            <a:r>
              <a:rPr lang="en-US" sz="2400" dirty="0"/>
              <a:t>Leveraged Friction – use friction to enhance experience, deliver value </a:t>
            </a:r>
          </a:p>
          <a:p>
            <a:pPr lvl="1"/>
            <a:endParaRPr lang="en-US" sz="2400" dirty="0"/>
          </a:p>
        </p:txBody>
      </p:sp>
      <p:pic>
        <p:nvPicPr>
          <p:cNvPr id="9" name="Graphic 8" descr="Man with solid fill">
            <a:extLst>
              <a:ext uri="{FF2B5EF4-FFF2-40B4-BE49-F238E27FC236}">
                <a16:creationId xmlns:a16="http://schemas.microsoft.com/office/drawing/2014/main" id="{69AFD431-712A-A916-3B95-C5009DCE32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45666" y="1862370"/>
            <a:ext cx="1539361" cy="1539361"/>
          </a:xfrm>
          <a:prstGeom prst="rect">
            <a:avLst/>
          </a:prstGeom>
        </p:spPr>
      </p:pic>
      <p:pic>
        <p:nvPicPr>
          <p:cNvPr id="10" name="Graphic 9" descr="Man with solid fill">
            <a:extLst>
              <a:ext uri="{FF2B5EF4-FFF2-40B4-BE49-F238E27FC236}">
                <a16:creationId xmlns:a16="http://schemas.microsoft.com/office/drawing/2014/main" id="{3671DAB1-3BD0-01C7-3E87-3DF3A81469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06305" y="767565"/>
            <a:ext cx="1539361" cy="1539361"/>
          </a:xfrm>
          <a:prstGeom prst="rect">
            <a:avLst/>
          </a:prstGeom>
        </p:spPr>
      </p:pic>
      <p:cxnSp>
        <p:nvCxnSpPr>
          <p:cNvPr id="11" name="Straight Connector 10">
            <a:extLst>
              <a:ext uri="{FF2B5EF4-FFF2-40B4-BE49-F238E27FC236}">
                <a16:creationId xmlns:a16="http://schemas.microsoft.com/office/drawing/2014/main" id="{1CD8E159-89D3-2286-2625-3A07BA2CDF39}"/>
              </a:ext>
            </a:extLst>
          </p:cNvPr>
          <p:cNvCxnSpPr/>
          <p:nvPr/>
        </p:nvCxnSpPr>
        <p:spPr>
          <a:xfrm flipH="1">
            <a:off x="8822144" y="930473"/>
            <a:ext cx="1772356" cy="2299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19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F5AD-0B27-7E52-7B4D-EABC953D5B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6020AD-ABF3-3021-B76A-12ACF2E5FE0D}"/>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357031A2-F4B5-D708-6676-525BA217C0F6}"/>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5BAA5E49-D91A-0BBA-2116-B50D5AD51AAA}"/>
              </a:ext>
            </a:extLst>
          </p:cNvPr>
          <p:cNvSpPr>
            <a:spLocks noGrp="1"/>
          </p:cNvSpPr>
          <p:nvPr>
            <p:ph type="title"/>
          </p:nvPr>
        </p:nvSpPr>
        <p:spPr>
          <a:xfrm>
            <a:off x="777361" y="690135"/>
            <a:ext cx="10515600" cy="568094"/>
          </a:xfrm>
        </p:spPr>
        <p:txBody>
          <a:bodyPr/>
          <a:lstStyle/>
          <a:p>
            <a:r>
              <a:rPr lang="en-US" dirty="0"/>
              <a:t>Targeted Friction</a:t>
            </a:r>
          </a:p>
        </p:txBody>
      </p:sp>
      <p:sp>
        <p:nvSpPr>
          <p:cNvPr id="4" name="Text Placeholder 2">
            <a:extLst>
              <a:ext uri="{FF2B5EF4-FFF2-40B4-BE49-F238E27FC236}">
                <a16:creationId xmlns:a16="http://schemas.microsoft.com/office/drawing/2014/main" id="{0440C0B1-8D09-4584-061B-974DD5B355FA}"/>
              </a:ext>
            </a:extLst>
          </p:cNvPr>
          <p:cNvSpPr>
            <a:spLocks noGrp="1"/>
          </p:cNvSpPr>
          <p:nvPr>
            <p:ph type="body" sz="quarter" idx="10"/>
          </p:nvPr>
        </p:nvSpPr>
        <p:spPr>
          <a:xfrm>
            <a:off x="777361" y="1478098"/>
            <a:ext cx="6400800" cy="307778"/>
          </a:xfrm>
        </p:spPr>
        <p:txBody>
          <a:bodyPr/>
          <a:lstStyle/>
          <a:p>
            <a:r>
              <a:rPr lang="en-US" dirty="0"/>
              <a:t>THE VALUE EXCHANGE</a:t>
            </a:r>
          </a:p>
        </p:txBody>
      </p:sp>
      <p:sp>
        <p:nvSpPr>
          <p:cNvPr id="5" name="Text Placeholder 3">
            <a:extLst>
              <a:ext uri="{FF2B5EF4-FFF2-40B4-BE49-F238E27FC236}">
                <a16:creationId xmlns:a16="http://schemas.microsoft.com/office/drawing/2014/main" id="{081C87CA-5D16-1F58-0CD2-1A4DA8D9C0F5}"/>
              </a:ext>
            </a:extLst>
          </p:cNvPr>
          <p:cNvSpPr txBox="1">
            <a:spLocks/>
          </p:cNvSpPr>
          <p:nvPr/>
        </p:nvSpPr>
        <p:spPr>
          <a:xfrm>
            <a:off x="777361" y="2386972"/>
            <a:ext cx="8523050"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Make friction conditional on intentions</a:t>
            </a:r>
          </a:p>
          <a:p>
            <a:r>
              <a:rPr lang="en-US" sz="2400" dirty="0"/>
              <a:t>Back to the basics </a:t>
            </a:r>
          </a:p>
          <a:p>
            <a:r>
              <a:rPr lang="en-US" sz="2400" dirty="0"/>
              <a:t>Two questions - how do offenders’ pay? What do they pay that legitimate customers do not? </a:t>
            </a:r>
          </a:p>
          <a:p>
            <a:pPr lvl="1"/>
            <a:r>
              <a:rPr lang="en-US" sz="2400" dirty="0"/>
              <a:t>Increase effort – inefficient </a:t>
            </a:r>
          </a:p>
          <a:p>
            <a:pPr lvl="1"/>
            <a:r>
              <a:rPr lang="en-US" sz="2400" dirty="0"/>
              <a:t>Risk of consequences?</a:t>
            </a:r>
          </a:p>
          <a:p>
            <a:pPr lvl="1"/>
            <a:endParaRPr lang="en-US" sz="2400" dirty="0"/>
          </a:p>
        </p:txBody>
      </p:sp>
    </p:spTree>
    <p:extLst>
      <p:ext uri="{BB962C8B-B14F-4D97-AF65-F5344CB8AC3E}">
        <p14:creationId xmlns:p14="http://schemas.microsoft.com/office/powerpoint/2010/main" val="374331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3E655-54C1-B3CB-1D86-D1C7117D04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B89EC0-33C1-0CE1-CD2C-C8F5C6DA11CA}"/>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C69C2899-B05F-5399-3570-AF765725DD24}"/>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2EEB457C-E351-F609-536C-356FBCB5F4D7}"/>
              </a:ext>
            </a:extLst>
          </p:cNvPr>
          <p:cNvSpPr>
            <a:spLocks noGrp="1"/>
          </p:cNvSpPr>
          <p:nvPr>
            <p:ph type="title"/>
          </p:nvPr>
        </p:nvSpPr>
        <p:spPr>
          <a:xfrm>
            <a:off x="777361" y="690135"/>
            <a:ext cx="10515600" cy="568094"/>
          </a:xfrm>
        </p:spPr>
        <p:txBody>
          <a:bodyPr/>
          <a:lstStyle/>
          <a:p>
            <a:r>
              <a:rPr lang="en-US" dirty="0"/>
              <a:t>Targeted Friction</a:t>
            </a:r>
          </a:p>
        </p:txBody>
      </p:sp>
      <p:sp>
        <p:nvSpPr>
          <p:cNvPr id="4" name="Text Placeholder 2">
            <a:extLst>
              <a:ext uri="{FF2B5EF4-FFF2-40B4-BE49-F238E27FC236}">
                <a16:creationId xmlns:a16="http://schemas.microsoft.com/office/drawing/2014/main" id="{1135338A-AAEB-5AFA-4D88-722AE446BD4C}"/>
              </a:ext>
            </a:extLst>
          </p:cNvPr>
          <p:cNvSpPr>
            <a:spLocks noGrp="1"/>
          </p:cNvSpPr>
          <p:nvPr>
            <p:ph type="body" sz="quarter" idx="10"/>
          </p:nvPr>
        </p:nvSpPr>
        <p:spPr>
          <a:xfrm>
            <a:off x="777361" y="1478098"/>
            <a:ext cx="6400800" cy="307778"/>
          </a:xfrm>
        </p:spPr>
        <p:txBody>
          <a:bodyPr/>
          <a:lstStyle/>
          <a:p>
            <a:r>
              <a:rPr lang="en-US" dirty="0"/>
              <a:t>THE VALUE EXCHANGE</a:t>
            </a:r>
          </a:p>
        </p:txBody>
      </p:sp>
      <p:sp>
        <p:nvSpPr>
          <p:cNvPr id="5" name="Text Placeholder 3">
            <a:extLst>
              <a:ext uri="{FF2B5EF4-FFF2-40B4-BE49-F238E27FC236}">
                <a16:creationId xmlns:a16="http://schemas.microsoft.com/office/drawing/2014/main" id="{E8080D76-5B92-E834-2E00-AAD86CC5532E}"/>
              </a:ext>
            </a:extLst>
          </p:cNvPr>
          <p:cNvSpPr txBox="1">
            <a:spLocks/>
          </p:cNvSpPr>
          <p:nvPr/>
        </p:nvSpPr>
        <p:spPr>
          <a:xfrm>
            <a:off x="777361" y="2386972"/>
            <a:ext cx="5442193"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What increases total (subjective) costs more for offenders than customers?</a:t>
            </a:r>
          </a:p>
          <a:p>
            <a:pPr lvl="1"/>
            <a:r>
              <a:rPr lang="en-US" sz="2400" dirty="0"/>
              <a:t>Loss of anonymity</a:t>
            </a:r>
          </a:p>
          <a:p>
            <a:pPr lvl="1"/>
            <a:r>
              <a:rPr lang="en-US" sz="2400" dirty="0"/>
              <a:t>“Nothing to hide” </a:t>
            </a:r>
          </a:p>
          <a:p>
            <a:pPr lvl="1"/>
            <a:r>
              <a:rPr lang="en-US" sz="2400" dirty="0"/>
              <a:t>Identification as part of transaction costs</a:t>
            </a:r>
          </a:p>
          <a:p>
            <a:endParaRPr lang="en-US" sz="2400" dirty="0"/>
          </a:p>
        </p:txBody>
      </p:sp>
      <p:pic>
        <p:nvPicPr>
          <p:cNvPr id="6" name="Picture 5">
            <a:extLst>
              <a:ext uri="{FF2B5EF4-FFF2-40B4-BE49-F238E27FC236}">
                <a16:creationId xmlns:a16="http://schemas.microsoft.com/office/drawing/2014/main" id="{A70234C5-4ECC-1265-10BC-1DD22B347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554" y="1936627"/>
            <a:ext cx="4871337" cy="3195870"/>
          </a:xfrm>
          <a:prstGeom prst="roundRect">
            <a:avLst>
              <a:gd name="adj" fmla="val 8594"/>
            </a:avLst>
          </a:prstGeom>
          <a:solidFill>
            <a:srgbClr val="FFFFFF">
              <a:shade val="85000"/>
            </a:srgbClr>
          </a:solidFill>
          <a:ln>
            <a:noFill/>
          </a:ln>
          <a:effectLst/>
        </p:spPr>
      </p:pic>
      <p:sp>
        <p:nvSpPr>
          <p:cNvPr id="7" name="Text Placeholder 3">
            <a:extLst>
              <a:ext uri="{FF2B5EF4-FFF2-40B4-BE49-F238E27FC236}">
                <a16:creationId xmlns:a16="http://schemas.microsoft.com/office/drawing/2014/main" id="{DF5B92EC-4AFB-D96E-EEB5-2CA50BC9C581}"/>
              </a:ext>
            </a:extLst>
          </p:cNvPr>
          <p:cNvSpPr txBox="1">
            <a:spLocks/>
          </p:cNvSpPr>
          <p:nvPr/>
        </p:nvSpPr>
        <p:spPr>
          <a:xfrm>
            <a:off x="6809200" y="1478098"/>
            <a:ext cx="3684619" cy="5680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Self-service locking case</a:t>
            </a:r>
          </a:p>
        </p:txBody>
      </p:sp>
    </p:spTree>
    <p:extLst>
      <p:ext uri="{BB962C8B-B14F-4D97-AF65-F5344CB8AC3E}">
        <p14:creationId xmlns:p14="http://schemas.microsoft.com/office/powerpoint/2010/main" val="34689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A4BC7-A983-6D09-7C3D-62B8FD3B9D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F7484B-2ED5-A966-461D-9822A4C84A67}"/>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09BC36A6-2A23-29B1-52C0-A3E3C6816411}"/>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7B6C7A39-852C-7FFD-7DEA-0C98356F0E6A}"/>
              </a:ext>
            </a:extLst>
          </p:cNvPr>
          <p:cNvSpPr>
            <a:spLocks noGrp="1"/>
          </p:cNvSpPr>
          <p:nvPr>
            <p:ph type="title"/>
          </p:nvPr>
        </p:nvSpPr>
        <p:spPr>
          <a:xfrm>
            <a:off x="777361" y="690135"/>
            <a:ext cx="10515600" cy="568094"/>
          </a:xfrm>
        </p:spPr>
        <p:txBody>
          <a:bodyPr/>
          <a:lstStyle/>
          <a:p>
            <a:r>
              <a:rPr lang="en-US" dirty="0"/>
              <a:t>Targeted Friction</a:t>
            </a:r>
          </a:p>
        </p:txBody>
      </p:sp>
      <p:sp>
        <p:nvSpPr>
          <p:cNvPr id="4" name="Text Placeholder 2">
            <a:extLst>
              <a:ext uri="{FF2B5EF4-FFF2-40B4-BE49-F238E27FC236}">
                <a16:creationId xmlns:a16="http://schemas.microsoft.com/office/drawing/2014/main" id="{9289E339-9B6F-1547-7351-1F2B694950D2}"/>
              </a:ext>
            </a:extLst>
          </p:cNvPr>
          <p:cNvSpPr>
            <a:spLocks noGrp="1"/>
          </p:cNvSpPr>
          <p:nvPr>
            <p:ph type="body" sz="quarter" idx="10"/>
          </p:nvPr>
        </p:nvSpPr>
        <p:spPr>
          <a:xfrm>
            <a:off x="777361" y="1478098"/>
            <a:ext cx="6400800" cy="307778"/>
          </a:xfrm>
        </p:spPr>
        <p:txBody>
          <a:bodyPr/>
          <a:lstStyle/>
          <a:p>
            <a:r>
              <a:rPr lang="en-US" dirty="0"/>
              <a:t>THE VALUE EXCHANGE</a:t>
            </a:r>
          </a:p>
        </p:txBody>
      </p:sp>
      <p:sp>
        <p:nvSpPr>
          <p:cNvPr id="5" name="Text Placeholder 3">
            <a:extLst>
              <a:ext uri="{FF2B5EF4-FFF2-40B4-BE49-F238E27FC236}">
                <a16:creationId xmlns:a16="http://schemas.microsoft.com/office/drawing/2014/main" id="{9B1460F1-B66A-5449-25B7-1DE25035C0B0}"/>
              </a:ext>
            </a:extLst>
          </p:cNvPr>
          <p:cNvSpPr txBox="1">
            <a:spLocks/>
          </p:cNvSpPr>
          <p:nvPr/>
        </p:nvSpPr>
        <p:spPr>
          <a:xfrm>
            <a:off x="777361" y="2386972"/>
            <a:ext cx="469633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770-person survey</a:t>
            </a:r>
          </a:p>
          <a:p>
            <a:r>
              <a:rPr lang="en-US" sz="2400"/>
              <a:t>Comfortability using: </a:t>
            </a:r>
          </a:p>
          <a:p>
            <a:pPr lvl="1"/>
            <a:r>
              <a:rPr lang="en-US" sz="2400"/>
              <a:t>Loyalty card - 91%</a:t>
            </a:r>
          </a:p>
          <a:p>
            <a:pPr lvl="1"/>
            <a:r>
              <a:rPr lang="en-US" sz="2400"/>
              <a:t>Retailer’s app - 90%</a:t>
            </a:r>
          </a:p>
          <a:p>
            <a:pPr lvl="1"/>
            <a:r>
              <a:rPr lang="en-US" sz="2400"/>
              <a:t>Cell phone – 67%</a:t>
            </a:r>
          </a:p>
          <a:p>
            <a:pPr lvl="1"/>
            <a:r>
              <a:rPr lang="en-US" sz="2400"/>
              <a:t>Facial recognition – 39%</a:t>
            </a:r>
          </a:p>
          <a:p>
            <a:pPr lvl="1"/>
            <a:r>
              <a:rPr lang="en-US" sz="2400"/>
              <a:t>Fingerprint – 35% </a:t>
            </a:r>
          </a:p>
          <a:p>
            <a:endParaRPr lang="en-US" sz="2400" dirty="0"/>
          </a:p>
        </p:txBody>
      </p:sp>
      <p:sp>
        <p:nvSpPr>
          <p:cNvPr id="6" name="Text Placeholder 3">
            <a:extLst>
              <a:ext uri="{FF2B5EF4-FFF2-40B4-BE49-F238E27FC236}">
                <a16:creationId xmlns:a16="http://schemas.microsoft.com/office/drawing/2014/main" id="{15263122-2BD3-79B8-42C6-85BA845E3B65}"/>
              </a:ext>
            </a:extLst>
          </p:cNvPr>
          <p:cNvSpPr txBox="1">
            <a:spLocks/>
          </p:cNvSpPr>
          <p:nvPr/>
        </p:nvSpPr>
        <p:spPr>
          <a:xfrm>
            <a:off x="6035161" y="1478098"/>
            <a:ext cx="469633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What would they like to see in self-service cases?</a:t>
            </a:r>
          </a:p>
          <a:p>
            <a:pPr marL="457200" lvl="1" indent="0">
              <a:buNone/>
            </a:pPr>
            <a:r>
              <a:rPr lang="en-US" sz="2400" dirty="0"/>
              <a:t>39% Electronics </a:t>
            </a:r>
            <a:br>
              <a:rPr lang="en-US" sz="2400" dirty="0"/>
            </a:br>
            <a:r>
              <a:rPr lang="en-US" sz="2400" dirty="0"/>
              <a:t>37% Razors</a:t>
            </a:r>
            <a:br>
              <a:rPr lang="en-US" sz="2400" dirty="0"/>
            </a:br>
            <a:r>
              <a:rPr lang="en-US" sz="2400" dirty="0"/>
              <a:t>23% OTC Medications</a:t>
            </a:r>
            <a:br>
              <a:rPr lang="en-US" sz="2400" dirty="0"/>
            </a:br>
            <a:r>
              <a:rPr lang="en-US" sz="2400" dirty="0"/>
              <a:t>20% Beauty</a:t>
            </a:r>
            <a:br>
              <a:rPr lang="en-US" sz="2400" dirty="0"/>
            </a:br>
            <a:r>
              <a:rPr lang="en-US" sz="2400" dirty="0"/>
              <a:t>14% Reproductive health</a:t>
            </a:r>
            <a:br>
              <a:rPr lang="en-US" sz="2400" dirty="0"/>
            </a:br>
            <a:r>
              <a:rPr lang="en-US" sz="2400" dirty="0"/>
              <a:t>13% Liquor</a:t>
            </a:r>
            <a:br>
              <a:rPr lang="en-US" sz="2400" dirty="0"/>
            </a:br>
            <a:r>
              <a:rPr lang="en-US" sz="2400" dirty="0"/>
              <a:t>11% Everything</a:t>
            </a:r>
            <a:br>
              <a:rPr lang="en-US" sz="2400" dirty="0"/>
            </a:br>
            <a:r>
              <a:rPr lang="en-US" sz="2400" dirty="0"/>
              <a:t>9% Baby Formula</a:t>
            </a:r>
            <a:br>
              <a:rPr lang="en-US" sz="2400" dirty="0"/>
            </a:br>
            <a:r>
              <a:rPr lang="en-US" sz="2400" dirty="0"/>
              <a:t>4% Detergents</a:t>
            </a:r>
            <a:br>
              <a:rPr lang="en-US" sz="2400" dirty="0"/>
            </a:br>
            <a:r>
              <a:rPr lang="en-US" sz="2400" dirty="0"/>
              <a:t>4% Jewelry</a:t>
            </a:r>
          </a:p>
          <a:p>
            <a:endParaRPr lang="en-US" sz="2400" dirty="0"/>
          </a:p>
        </p:txBody>
      </p:sp>
    </p:spTree>
    <p:extLst>
      <p:ext uri="{BB962C8B-B14F-4D97-AF65-F5344CB8AC3E}">
        <p14:creationId xmlns:p14="http://schemas.microsoft.com/office/powerpoint/2010/main" val="4246655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78EA2-F6E0-8FBB-0286-BFE3842D4D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D4D35B-7167-3B98-4DB4-AE2529615FD8}"/>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D59643E1-F253-DA91-A896-66E2EC29AF85}"/>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B7193D0D-DB52-4602-624A-705870256CD7}"/>
              </a:ext>
            </a:extLst>
          </p:cNvPr>
          <p:cNvSpPr>
            <a:spLocks noGrp="1"/>
          </p:cNvSpPr>
          <p:nvPr>
            <p:ph type="title"/>
          </p:nvPr>
        </p:nvSpPr>
        <p:spPr>
          <a:xfrm>
            <a:off x="777361" y="690135"/>
            <a:ext cx="10515600" cy="568094"/>
          </a:xfrm>
        </p:spPr>
        <p:txBody>
          <a:bodyPr/>
          <a:lstStyle/>
          <a:p>
            <a:r>
              <a:rPr lang="en-US" dirty="0"/>
              <a:t>Targeted Friction</a:t>
            </a:r>
          </a:p>
        </p:txBody>
      </p:sp>
      <p:sp>
        <p:nvSpPr>
          <p:cNvPr id="4" name="Text Placeholder 2">
            <a:extLst>
              <a:ext uri="{FF2B5EF4-FFF2-40B4-BE49-F238E27FC236}">
                <a16:creationId xmlns:a16="http://schemas.microsoft.com/office/drawing/2014/main" id="{418ECBA9-3B20-4947-2674-FFF87DCF04C6}"/>
              </a:ext>
            </a:extLst>
          </p:cNvPr>
          <p:cNvSpPr>
            <a:spLocks noGrp="1"/>
          </p:cNvSpPr>
          <p:nvPr>
            <p:ph type="body" sz="quarter" idx="10"/>
          </p:nvPr>
        </p:nvSpPr>
        <p:spPr>
          <a:xfrm>
            <a:off x="777361" y="1478098"/>
            <a:ext cx="6400800" cy="307778"/>
          </a:xfrm>
        </p:spPr>
        <p:txBody>
          <a:bodyPr/>
          <a:lstStyle/>
          <a:p>
            <a:r>
              <a:rPr lang="en-US" dirty="0"/>
              <a:t>THE VALUE EXCHANGE</a:t>
            </a:r>
          </a:p>
        </p:txBody>
      </p:sp>
      <p:sp>
        <p:nvSpPr>
          <p:cNvPr id="5" name="Text Placeholder 3">
            <a:extLst>
              <a:ext uri="{FF2B5EF4-FFF2-40B4-BE49-F238E27FC236}">
                <a16:creationId xmlns:a16="http://schemas.microsoft.com/office/drawing/2014/main" id="{DE244669-932A-A113-D203-C6CF43BE4CD2}"/>
              </a:ext>
            </a:extLst>
          </p:cNvPr>
          <p:cNvSpPr txBox="1">
            <a:spLocks/>
          </p:cNvSpPr>
          <p:nvPr/>
        </p:nvSpPr>
        <p:spPr>
          <a:xfrm>
            <a:off x="777361" y="2100533"/>
            <a:ext cx="8119751"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Other opportunities</a:t>
            </a:r>
          </a:p>
          <a:p>
            <a:pPr lvl="1"/>
            <a:r>
              <a:rPr lang="en-US" sz="2400" dirty="0"/>
              <a:t>“Members Only” or Loyalty SCO</a:t>
            </a:r>
          </a:p>
          <a:p>
            <a:pPr lvl="1"/>
            <a:r>
              <a:rPr lang="en-US" sz="2400" dirty="0"/>
              <a:t>Restrooms access</a:t>
            </a:r>
          </a:p>
          <a:p>
            <a:pPr lvl="1"/>
            <a:r>
              <a:rPr lang="en-US" sz="2400" dirty="0"/>
              <a:t>“Members Only” Scan-and-Go</a:t>
            </a:r>
          </a:p>
          <a:p>
            <a:pPr lvl="1"/>
            <a:r>
              <a:rPr lang="en-US" sz="2400" dirty="0"/>
              <a:t>Self-service EAS</a:t>
            </a:r>
          </a:p>
          <a:p>
            <a:r>
              <a:rPr lang="en-US" sz="2400" dirty="0"/>
              <a:t>Protection = Premium Brand; Elite Access </a:t>
            </a:r>
          </a:p>
          <a:p>
            <a:r>
              <a:rPr lang="en-US" sz="2400" dirty="0"/>
              <a:t>Related – intention-based targeted friction</a:t>
            </a:r>
          </a:p>
          <a:p>
            <a:r>
              <a:rPr lang="en-US" sz="2400" dirty="0"/>
              <a:t>Any other options come to mind? </a:t>
            </a:r>
          </a:p>
          <a:p>
            <a:endParaRPr lang="en-US" sz="2400" dirty="0"/>
          </a:p>
        </p:txBody>
      </p:sp>
      <p:pic>
        <p:nvPicPr>
          <p:cNvPr id="6" name="Picture 5" descr="A close-up of several razors&#10;&#10;Description automatically generated">
            <a:extLst>
              <a:ext uri="{FF2B5EF4-FFF2-40B4-BE49-F238E27FC236}">
                <a16:creationId xmlns:a16="http://schemas.microsoft.com/office/drawing/2014/main" id="{081775FF-F90A-8760-AEB2-F003D713D0B2}"/>
              </a:ext>
            </a:extLst>
          </p:cNvPr>
          <p:cNvPicPr>
            <a:picLocks noChangeAspect="1"/>
          </p:cNvPicPr>
          <p:nvPr/>
        </p:nvPicPr>
        <p:blipFill>
          <a:blip r:embed="rId2"/>
          <a:stretch>
            <a:fillRect/>
          </a:stretch>
        </p:blipFill>
        <p:spPr>
          <a:xfrm>
            <a:off x="7991561" y="3318577"/>
            <a:ext cx="3669671" cy="2438897"/>
          </a:xfrm>
          <a:prstGeom prst="roundRect">
            <a:avLst/>
          </a:prstGeom>
        </p:spPr>
      </p:pic>
      <p:pic>
        <p:nvPicPr>
          <p:cNvPr id="9" name="Picture 8" descr="A hand holding a phone with a bar code on it&#10;&#10;AI-generated content may be incorrect.">
            <a:extLst>
              <a:ext uri="{FF2B5EF4-FFF2-40B4-BE49-F238E27FC236}">
                <a16:creationId xmlns:a16="http://schemas.microsoft.com/office/drawing/2014/main" id="{D2D7BB6D-C7DA-05D4-B85A-1DD9C0E1A50F}"/>
              </a:ext>
            </a:extLst>
          </p:cNvPr>
          <p:cNvPicPr>
            <a:picLocks noChangeAspect="1"/>
          </p:cNvPicPr>
          <p:nvPr/>
        </p:nvPicPr>
        <p:blipFill>
          <a:blip r:embed="rId3"/>
          <a:stretch>
            <a:fillRect/>
          </a:stretch>
        </p:blipFill>
        <p:spPr>
          <a:xfrm>
            <a:off x="6782348" y="446759"/>
            <a:ext cx="2915666" cy="2678234"/>
          </a:xfrm>
          <a:prstGeom prst="roundRect">
            <a:avLst/>
          </a:prstGeom>
        </p:spPr>
      </p:pic>
    </p:spTree>
    <p:extLst>
      <p:ext uri="{BB962C8B-B14F-4D97-AF65-F5344CB8AC3E}">
        <p14:creationId xmlns:p14="http://schemas.microsoft.com/office/powerpoint/2010/main" val="216484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49CA-B800-07D6-6C8D-8E630D0E9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1EF5D0-8EBA-DF24-BA30-CAE6418D4FDC}"/>
              </a:ext>
            </a:extLst>
          </p:cNvPr>
          <p:cNvSpPr>
            <a:spLocks noGrp="1"/>
          </p:cNvSpPr>
          <p:nvPr>
            <p:ph type="title"/>
          </p:nvPr>
        </p:nvSpPr>
        <p:spPr>
          <a:xfrm>
            <a:off x="777361" y="170765"/>
            <a:ext cx="10515600" cy="568094"/>
          </a:xfrm>
        </p:spPr>
        <p:txBody>
          <a:bodyPr/>
          <a:lstStyle/>
          <a:p>
            <a:r>
              <a:rPr lang="en-US" dirty="0"/>
              <a:t>Why is frictionless </a:t>
            </a:r>
            <a:br>
              <a:rPr lang="en-US" dirty="0"/>
            </a:br>
            <a:r>
              <a:rPr lang="en-US" dirty="0"/>
              <a:t>retail unrealistic?</a:t>
            </a:r>
          </a:p>
        </p:txBody>
      </p:sp>
      <p:sp>
        <p:nvSpPr>
          <p:cNvPr id="3" name="Text Placeholder 2">
            <a:extLst>
              <a:ext uri="{FF2B5EF4-FFF2-40B4-BE49-F238E27FC236}">
                <a16:creationId xmlns:a16="http://schemas.microsoft.com/office/drawing/2014/main" id="{9FB8F4A0-631C-DE83-48A4-01E832648FD5}"/>
              </a:ext>
            </a:extLst>
          </p:cNvPr>
          <p:cNvSpPr>
            <a:spLocks noGrp="1"/>
          </p:cNvSpPr>
          <p:nvPr>
            <p:ph type="body" sz="quarter" idx="10"/>
          </p:nvPr>
        </p:nvSpPr>
        <p:spPr>
          <a:xfrm>
            <a:off x="777361" y="1478098"/>
            <a:ext cx="10515600" cy="307778"/>
          </a:xfrm>
        </p:spPr>
        <p:txBody>
          <a:bodyPr/>
          <a:lstStyle/>
          <a:p>
            <a:r>
              <a:rPr lang="en-US" dirty="0"/>
              <a:t>Laying the Foundations</a:t>
            </a:r>
          </a:p>
        </p:txBody>
      </p:sp>
      <p:sp>
        <p:nvSpPr>
          <p:cNvPr id="6" name="Text Placeholder 3">
            <a:extLst>
              <a:ext uri="{FF2B5EF4-FFF2-40B4-BE49-F238E27FC236}">
                <a16:creationId xmlns:a16="http://schemas.microsoft.com/office/drawing/2014/main" id="{17146E82-F1F8-76FC-9612-6F998741637A}"/>
              </a:ext>
            </a:extLst>
          </p:cNvPr>
          <p:cNvSpPr>
            <a:spLocks noGrp="1"/>
          </p:cNvSpPr>
          <p:nvPr>
            <p:ph type="body" sz="quarter" idx="11"/>
          </p:nvPr>
        </p:nvSpPr>
        <p:spPr>
          <a:xfrm>
            <a:off x="777361" y="2257488"/>
            <a:ext cx="6262631" cy="2814637"/>
          </a:xfrm>
        </p:spPr>
        <p:txBody>
          <a:bodyPr/>
          <a:lstStyle/>
          <a:p>
            <a:r>
              <a:rPr lang="en-US" sz="2200" dirty="0"/>
              <a:t>Friction is poorly defined by almost everyone</a:t>
            </a:r>
          </a:p>
          <a:p>
            <a:pPr lvl="1"/>
            <a:r>
              <a:rPr lang="en-US" sz="2200" dirty="0"/>
              <a:t>But see </a:t>
            </a:r>
            <a:r>
              <a:rPr lang="en-US" sz="2200" dirty="0" err="1"/>
              <a:t>Padigar</a:t>
            </a:r>
            <a:r>
              <a:rPr lang="en-US" sz="2200" dirty="0"/>
              <a:t>, Li, and Manjunath, 2024</a:t>
            </a:r>
          </a:p>
          <a:p>
            <a:endParaRPr lang="en-US" sz="2200" dirty="0"/>
          </a:p>
          <a:p>
            <a:r>
              <a:rPr lang="en-US" sz="2200" dirty="0"/>
              <a:t>Friction, like value, is subjectively experienced</a:t>
            </a:r>
          </a:p>
          <a:p>
            <a:pPr lvl="1"/>
            <a:r>
              <a:rPr lang="en-US" sz="2200" b="1" i="1" dirty="0"/>
              <a:t>Absolute knowledge of every customer</a:t>
            </a:r>
          </a:p>
          <a:p>
            <a:pPr lvl="1"/>
            <a:r>
              <a:rPr lang="en-US" sz="2200" b="1" i="1" dirty="0"/>
              <a:t>Absolute ability to tailor experience</a:t>
            </a:r>
            <a:endParaRPr lang="en-US" sz="2200" dirty="0"/>
          </a:p>
          <a:p>
            <a:endParaRPr lang="en-US" sz="2200" dirty="0"/>
          </a:p>
          <a:p>
            <a:r>
              <a:rPr lang="en-US" sz="2200" dirty="0"/>
              <a:t>If that isn’t enough… </a:t>
            </a:r>
            <a:r>
              <a:rPr lang="en-US" sz="3400" dirty="0"/>
              <a:t>laws of physics</a:t>
            </a:r>
          </a:p>
          <a:p>
            <a:pPr lvl="1"/>
            <a:endParaRPr lang="en-US" sz="2200" dirty="0"/>
          </a:p>
        </p:txBody>
      </p:sp>
      <p:sp>
        <p:nvSpPr>
          <p:cNvPr id="12" name="Text Placeholder 4">
            <a:extLst>
              <a:ext uri="{FF2B5EF4-FFF2-40B4-BE49-F238E27FC236}">
                <a16:creationId xmlns:a16="http://schemas.microsoft.com/office/drawing/2014/main" id="{D4EC211B-3678-01F5-18BF-A2664DFC0053}"/>
              </a:ext>
            </a:extLst>
          </p:cNvPr>
          <p:cNvSpPr>
            <a:spLocks noGrp="1"/>
          </p:cNvSpPr>
          <p:nvPr>
            <p:ph type="body" sz="quarter" idx="14"/>
          </p:nvPr>
        </p:nvSpPr>
        <p:spPr/>
        <p:txBody>
          <a:bodyPr/>
          <a:lstStyle/>
          <a:p>
            <a:r>
              <a:rPr lang="en-US" dirty="0"/>
              <a:t>FRICTION EFFICIENCY</a:t>
            </a:r>
          </a:p>
        </p:txBody>
      </p:sp>
      <p:pic>
        <p:nvPicPr>
          <p:cNvPr id="5" name="Picture 4" descr="A close-up of a document&#10;&#10;AI-generated content may be incorrect.">
            <a:extLst>
              <a:ext uri="{FF2B5EF4-FFF2-40B4-BE49-F238E27FC236}">
                <a16:creationId xmlns:a16="http://schemas.microsoft.com/office/drawing/2014/main" id="{71846EFE-A71D-3055-9EF7-4FB73FCABB37}"/>
              </a:ext>
            </a:extLst>
          </p:cNvPr>
          <p:cNvPicPr>
            <a:picLocks noChangeAspect="1"/>
          </p:cNvPicPr>
          <p:nvPr/>
        </p:nvPicPr>
        <p:blipFill>
          <a:blip r:embed="rId2"/>
          <a:stretch>
            <a:fillRect/>
          </a:stretch>
        </p:blipFill>
        <p:spPr>
          <a:xfrm rot="280204">
            <a:off x="7421733" y="386599"/>
            <a:ext cx="4191854" cy="551629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316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C5A38-2992-C5A2-A8A7-410AC70F0A8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337CD3-DD11-E59F-1C4D-B90E47F42926}"/>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F305DBEC-C70F-86AC-AA9D-919FF05FFB3C}"/>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4573C901-E60D-1817-52AE-9277BA0E0245}"/>
              </a:ext>
            </a:extLst>
          </p:cNvPr>
          <p:cNvSpPr>
            <a:spLocks noGrp="1"/>
          </p:cNvSpPr>
          <p:nvPr>
            <p:ph type="title"/>
          </p:nvPr>
        </p:nvSpPr>
        <p:spPr>
          <a:xfrm>
            <a:off x="777361" y="690135"/>
            <a:ext cx="10515600" cy="568094"/>
          </a:xfrm>
        </p:spPr>
        <p:txBody>
          <a:bodyPr/>
          <a:lstStyle/>
          <a:p>
            <a:r>
              <a:rPr lang="en-US" dirty="0"/>
              <a:t>Leveraged Friction</a:t>
            </a:r>
          </a:p>
        </p:txBody>
      </p:sp>
      <p:sp>
        <p:nvSpPr>
          <p:cNvPr id="4" name="Text Placeholder 2">
            <a:extLst>
              <a:ext uri="{FF2B5EF4-FFF2-40B4-BE49-F238E27FC236}">
                <a16:creationId xmlns:a16="http://schemas.microsoft.com/office/drawing/2014/main" id="{67166F95-F750-B7BF-5FF2-8215C00E17D6}"/>
              </a:ext>
            </a:extLst>
          </p:cNvPr>
          <p:cNvSpPr>
            <a:spLocks noGrp="1"/>
          </p:cNvSpPr>
          <p:nvPr>
            <p:ph type="body" sz="quarter" idx="10"/>
          </p:nvPr>
        </p:nvSpPr>
        <p:spPr>
          <a:xfrm>
            <a:off x="777361" y="1478098"/>
            <a:ext cx="6400800" cy="307778"/>
          </a:xfrm>
        </p:spPr>
        <p:txBody>
          <a:bodyPr/>
          <a:lstStyle/>
          <a:p>
            <a:r>
              <a:rPr lang="en-US" dirty="0"/>
              <a:t>MAKE FRICTION USEFUL</a:t>
            </a:r>
          </a:p>
        </p:txBody>
      </p:sp>
      <p:sp>
        <p:nvSpPr>
          <p:cNvPr id="5" name="Text Placeholder 3">
            <a:extLst>
              <a:ext uri="{FF2B5EF4-FFF2-40B4-BE49-F238E27FC236}">
                <a16:creationId xmlns:a16="http://schemas.microsoft.com/office/drawing/2014/main" id="{E7F2CC58-46A0-30C9-CAC3-BD95FF525022}"/>
              </a:ext>
            </a:extLst>
          </p:cNvPr>
          <p:cNvSpPr txBox="1">
            <a:spLocks/>
          </p:cNvSpPr>
          <p:nvPr/>
        </p:nvSpPr>
        <p:spPr>
          <a:xfrm>
            <a:off x="777361" y="2386972"/>
            <a:ext cx="469633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How many of you have products at checkout? </a:t>
            </a:r>
          </a:p>
          <a:p>
            <a:r>
              <a:rPr lang="en-US" sz="2400" dirty="0"/>
              <a:t>Leveraged friction</a:t>
            </a:r>
          </a:p>
          <a:p>
            <a:pPr lvl="1"/>
            <a:r>
              <a:rPr lang="en-US" sz="2400" dirty="0"/>
              <a:t>Using friction as a ”lever” to drive sales</a:t>
            </a:r>
          </a:p>
          <a:p>
            <a:endParaRPr lang="en-US" sz="2400" dirty="0"/>
          </a:p>
        </p:txBody>
      </p:sp>
      <p:pic>
        <p:nvPicPr>
          <p:cNvPr id="6" name="Picture 5">
            <a:extLst>
              <a:ext uri="{FF2B5EF4-FFF2-40B4-BE49-F238E27FC236}">
                <a16:creationId xmlns:a16="http://schemas.microsoft.com/office/drawing/2014/main" id="{142DC98E-C96C-CB3A-0739-72FACCD7AEF1}"/>
              </a:ext>
            </a:extLst>
          </p:cNvPr>
          <p:cNvPicPr>
            <a:picLocks noChangeAspect="1"/>
          </p:cNvPicPr>
          <p:nvPr/>
        </p:nvPicPr>
        <p:blipFill>
          <a:blip r:embed="rId2"/>
          <a:stretch>
            <a:fillRect/>
          </a:stretch>
        </p:blipFill>
        <p:spPr>
          <a:xfrm>
            <a:off x="5565771" y="1631987"/>
            <a:ext cx="5202405" cy="3901804"/>
          </a:xfrm>
          <a:prstGeom prst="roundRect">
            <a:avLst/>
          </a:prstGeom>
        </p:spPr>
      </p:pic>
    </p:spTree>
    <p:extLst>
      <p:ext uri="{BB962C8B-B14F-4D97-AF65-F5344CB8AC3E}">
        <p14:creationId xmlns:p14="http://schemas.microsoft.com/office/powerpoint/2010/main" val="3878323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B995-9DCA-D578-2FEC-00BAD670A6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C0919DB-4CBF-D6E0-7B94-7208D0F2D8B7}"/>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BDAFD3CC-C6C6-709C-93B5-6F05758F8B28}"/>
              </a:ext>
            </a:extLst>
          </p:cNvPr>
          <p:cNvSpPr>
            <a:spLocks noGrp="1"/>
          </p:cNvSpPr>
          <p:nvPr>
            <p:ph type="body" sz="quarter" idx="11"/>
          </p:nvPr>
        </p:nvSpPr>
        <p:spPr>
          <a:xfrm>
            <a:off x="777360" y="238697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055D83FD-6B6A-BAD5-8677-46E6D11F9B51}"/>
              </a:ext>
            </a:extLst>
          </p:cNvPr>
          <p:cNvSpPr>
            <a:spLocks noGrp="1"/>
          </p:cNvSpPr>
          <p:nvPr>
            <p:ph type="title"/>
          </p:nvPr>
        </p:nvSpPr>
        <p:spPr>
          <a:xfrm>
            <a:off x="777361" y="690135"/>
            <a:ext cx="10515600" cy="568094"/>
          </a:xfrm>
        </p:spPr>
        <p:txBody>
          <a:bodyPr/>
          <a:lstStyle/>
          <a:p>
            <a:r>
              <a:rPr lang="en-US" dirty="0"/>
              <a:t>Leveraged Friction</a:t>
            </a:r>
          </a:p>
        </p:txBody>
      </p:sp>
      <p:sp>
        <p:nvSpPr>
          <p:cNvPr id="4" name="Text Placeholder 2">
            <a:extLst>
              <a:ext uri="{FF2B5EF4-FFF2-40B4-BE49-F238E27FC236}">
                <a16:creationId xmlns:a16="http://schemas.microsoft.com/office/drawing/2014/main" id="{2ACC3222-87D4-4B5A-B3D4-8D5BF28F50F5}"/>
              </a:ext>
            </a:extLst>
          </p:cNvPr>
          <p:cNvSpPr>
            <a:spLocks noGrp="1"/>
          </p:cNvSpPr>
          <p:nvPr>
            <p:ph type="body" sz="quarter" idx="10"/>
          </p:nvPr>
        </p:nvSpPr>
        <p:spPr>
          <a:xfrm>
            <a:off x="777361" y="1478098"/>
            <a:ext cx="6400800" cy="307778"/>
          </a:xfrm>
        </p:spPr>
        <p:txBody>
          <a:bodyPr/>
          <a:lstStyle/>
          <a:p>
            <a:r>
              <a:rPr lang="en-US" dirty="0"/>
              <a:t>MAKE FRICTION USEFUL</a:t>
            </a:r>
          </a:p>
        </p:txBody>
      </p:sp>
      <p:sp>
        <p:nvSpPr>
          <p:cNvPr id="5" name="Text Placeholder 3">
            <a:extLst>
              <a:ext uri="{FF2B5EF4-FFF2-40B4-BE49-F238E27FC236}">
                <a16:creationId xmlns:a16="http://schemas.microsoft.com/office/drawing/2014/main" id="{65EB3E4A-629E-E45F-82BE-F1379361EC5F}"/>
              </a:ext>
            </a:extLst>
          </p:cNvPr>
          <p:cNvSpPr txBox="1">
            <a:spLocks/>
          </p:cNvSpPr>
          <p:nvPr/>
        </p:nvSpPr>
        <p:spPr>
          <a:xfrm>
            <a:off x="777360" y="2037833"/>
            <a:ext cx="6309239"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Leveraged friction – PVMs with ads in conjunction with locking technologies</a:t>
            </a:r>
          </a:p>
          <a:p>
            <a:pPr lvl="1"/>
            <a:r>
              <a:rPr lang="en-US" sz="2400" dirty="0"/>
              <a:t>Captive audience</a:t>
            </a:r>
          </a:p>
          <a:p>
            <a:pPr lvl="1"/>
            <a:r>
              <a:rPr lang="en-US" sz="2400" dirty="0"/>
              <a:t>Dwell detection</a:t>
            </a:r>
          </a:p>
          <a:p>
            <a:pPr lvl="1"/>
            <a:r>
              <a:rPr lang="en-US" sz="2400" dirty="0"/>
              <a:t>Targeted ads</a:t>
            </a:r>
          </a:p>
          <a:p>
            <a:r>
              <a:rPr lang="en-US" sz="2400" dirty="0"/>
              <a:t>Channeled entrance/exits with advertising</a:t>
            </a:r>
          </a:p>
          <a:p>
            <a:r>
              <a:rPr lang="en-US" sz="2400" dirty="0"/>
              <a:t>Smart (and secure) pushers and peg hooks </a:t>
            </a:r>
          </a:p>
          <a:p>
            <a:pPr lvl="1"/>
            <a:r>
              <a:rPr lang="en-US" sz="2400" dirty="0"/>
              <a:t>B&amp;M engagement funnel</a:t>
            </a:r>
          </a:p>
        </p:txBody>
      </p:sp>
      <p:pic>
        <p:nvPicPr>
          <p:cNvPr id="6" name="Picture 5">
            <a:extLst>
              <a:ext uri="{FF2B5EF4-FFF2-40B4-BE49-F238E27FC236}">
                <a16:creationId xmlns:a16="http://schemas.microsoft.com/office/drawing/2014/main" id="{FA424C31-0C4E-CA05-43BD-9B1BBD444BE5}"/>
              </a:ext>
            </a:extLst>
          </p:cNvPr>
          <p:cNvPicPr>
            <a:picLocks noChangeAspect="1"/>
          </p:cNvPicPr>
          <p:nvPr/>
        </p:nvPicPr>
        <p:blipFill rotWithShape="1">
          <a:blip r:embed="rId2"/>
          <a:srcRect l="29331" r="27752" b="2449"/>
          <a:stretch/>
        </p:blipFill>
        <p:spPr>
          <a:xfrm>
            <a:off x="7533761" y="1198520"/>
            <a:ext cx="2616200" cy="4460019"/>
          </a:xfrm>
          <a:prstGeom prst="roundRect">
            <a:avLst>
              <a:gd name="adj" fmla="val 9385"/>
            </a:avLst>
          </a:prstGeom>
        </p:spPr>
      </p:pic>
      <p:pic>
        <p:nvPicPr>
          <p:cNvPr id="7" name="Picture 6" descr="A container of laundry detergent&#10;&#10;Description automatically generated">
            <a:extLst>
              <a:ext uri="{FF2B5EF4-FFF2-40B4-BE49-F238E27FC236}">
                <a16:creationId xmlns:a16="http://schemas.microsoft.com/office/drawing/2014/main" id="{E04BD822-067F-493F-E75F-43CF8F42D6AB}"/>
              </a:ext>
            </a:extLst>
          </p:cNvPr>
          <p:cNvPicPr>
            <a:picLocks noChangeAspect="1"/>
          </p:cNvPicPr>
          <p:nvPr/>
        </p:nvPicPr>
        <p:blipFill>
          <a:blip r:embed="rId3"/>
          <a:stretch>
            <a:fillRect/>
          </a:stretch>
        </p:blipFill>
        <p:spPr>
          <a:xfrm>
            <a:off x="7823200" y="3794710"/>
            <a:ext cx="1006632" cy="978408"/>
          </a:xfrm>
          <a:prstGeom prst="rect">
            <a:avLst/>
          </a:prstGeom>
        </p:spPr>
      </p:pic>
      <p:sp>
        <p:nvSpPr>
          <p:cNvPr id="8" name="Rectangle 7">
            <a:extLst>
              <a:ext uri="{FF2B5EF4-FFF2-40B4-BE49-F238E27FC236}">
                <a16:creationId xmlns:a16="http://schemas.microsoft.com/office/drawing/2014/main" id="{1B962FD3-2F3C-6C4B-005D-D39E8CF39044}"/>
              </a:ext>
            </a:extLst>
          </p:cNvPr>
          <p:cNvSpPr/>
          <p:nvPr/>
        </p:nvSpPr>
        <p:spPr>
          <a:xfrm>
            <a:off x="8813800" y="3794710"/>
            <a:ext cx="1117600" cy="962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8208C"/>
                </a:solidFill>
              </a:rPr>
              <a:t>SALE!</a:t>
            </a:r>
            <a:endParaRPr lang="en-US" dirty="0"/>
          </a:p>
        </p:txBody>
      </p:sp>
    </p:spTree>
    <p:extLst>
      <p:ext uri="{BB962C8B-B14F-4D97-AF65-F5344CB8AC3E}">
        <p14:creationId xmlns:p14="http://schemas.microsoft.com/office/powerpoint/2010/main" val="8569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668DB-81FB-BEF2-6882-9280763024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895DD6-43E0-2123-C9C9-24251B131E13}"/>
              </a:ext>
            </a:extLst>
          </p:cNvPr>
          <p:cNvSpPr>
            <a:spLocks noGrp="1"/>
          </p:cNvSpPr>
          <p:nvPr>
            <p:ph type="body" sz="quarter" idx="14"/>
          </p:nvPr>
        </p:nvSpPr>
        <p:spPr/>
        <p:txBody>
          <a:bodyPr/>
          <a:lstStyle/>
          <a:p>
            <a:r>
              <a:rPr lang="en-US" dirty="0"/>
              <a:t>FRICTION EFFICIENCY</a:t>
            </a:r>
          </a:p>
        </p:txBody>
      </p:sp>
      <p:sp>
        <p:nvSpPr>
          <p:cNvPr id="12" name="Text Placeholder 3">
            <a:extLst>
              <a:ext uri="{FF2B5EF4-FFF2-40B4-BE49-F238E27FC236}">
                <a16:creationId xmlns:a16="http://schemas.microsoft.com/office/drawing/2014/main" id="{7C1171C8-273C-F55A-557F-05F7C4008420}"/>
              </a:ext>
            </a:extLst>
          </p:cNvPr>
          <p:cNvSpPr>
            <a:spLocks noGrp="1"/>
          </p:cNvSpPr>
          <p:nvPr>
            <p:ph type="body" sz="quarter" idx="11"/>
          </p:nvPr>
        </p:nvSpPr>
        <p:spPr>
          <a:xfrm>
            <a:off x="746645" y="2401182"/>
            <a:ext cx="10515599" cy="2814637"/>
          </a:xfrm>
        </p:spPr>
        <p:txBody>
          <a:bodyPr/>
          <a:lstStyle/>
          <a:p>
            <a:pPr lvl="1"/>
            <a:endParaRPr lang="en-US" sz="2200" dirty="0"/>
          </a:p>
          <a:p>
            <a:pPr lvl="1"/>
            <a:endParaRPr lang="en-US" sz="2200" dirty="0"/>
          </a:p>
          <a:p>
            <a:endParaRPr lang="en-US" sz="2200" dirty="0"/>
          </a:p>
          <a:p>
            <a:pPr lvl="1"/>
            <a:endParaRPr lang="en-US" sz="2200" dirty="0"/>
          </a:p>
        </p:txBody>
      </p:sp>
      <p:sp>
        <p:nvSpPr>
          <p:cNvPr id="3" name="Title 1">
            <a:extLst>
              <a:ext uri="{FF2B5EF4-FFF2-40B4-BE49-F238E27FC236}">
                <a16:creationId xmlns:a16="http://schemas.microsoft.com/office/drawing/2014/main" id="{56BFFD37-96AE-D746-CA26-BFB106D29C4A}"/>
              </a:ext>
            </a:extLst>
          </p:cNvPr>
          <p:cNvSpPr>
            <a:spLocks noGrp="1"/>
          </p:cNvSpPr>
          <p:nvPr>
            <p:ph type="title"/>
          </p:nvPr>
        </p:nvSpPr>
        <p:spPr>
          <a:xfrm>
            <a:off x="777361" y="690135"/>
            <a:ext cx="10515600" cy="568094"/>
          </a:xfrm>
        </p:spPr>
        <p:txBody>
          <a:bodyPr/>
          <a:lstStyle/>
          <a:p>
            <a:r>
              <a:rPr lang="en-US" dirty="0"/>
              <a:t>Friction Shift</a:t>
            </a:r>
          </a:p>
        </p:txBody>
      </p:sp>
      <p:sp>
        <p:nvSpPr>
          <p:cNvPr id="4" name="Text Placeholder 2">
            <a:extLst>
              <a:ext uri="{FF2B5EF4-FFF2-40B4-BE49-F238E27FC236}">
                <a16:creationId xmlns:a16="http://schemas.microsoft.com/office/drawing/2014/main" id="{925E1CBF-3E5D-7B66-701D-2D0CC8ED5779}"/>
              </a:ext>
            </a:extLst>
          </p:cNvPr>
          <p:cNvSpPr>
            <a:spLocks noGrp="1"/>
          </p:cNvSpPr>
          <p:nvPr>
            <p:ph type="body" sz="quarter" idx="10"/>
          </p:nvPr>
        </p:nvSpPr>
        <p:spPr>
          <a:xfrm>
            <a:off x="777360" y="1478098"/>
            <a:ext cx="7642739" cy="307778"/>
          </a:xfrm>
        </p:spPr>
        <p:txBody>
          <a:bodyPr/>
          <a:lstStyle/>
          <a:p>
            <a:r>
              <a:rPr lang="en-US" dirty="0"/>
              <a:t>ESCAPING THE PROACTIVE/REACTIVE MINDSET </a:t>
            </a:r>
          </a:p>
        </p:txBody>
      </p:sp>
      <p:sp>
        <p:nvSpPr>
          <p:cNvPr id="5" name="Text Placeholder 3">
            <a:extLst>
              <a:ext uri="{FF2B5EF4-FFF2-40B4-BE49-F238E27FC236}">
                <a16:creationId xmlns:a16="http://schemas.microsoft.com/office/drawing/2014/main" id="{3113B6C4-EEE6-8657-5F97-303EBA3CC34E}"/>
              </a:ext>
            </a:extLst>
          </p:cNvPr>
          <p:cNvSpPr txBox="1">
            <a:spLocks/>
          </p:cNvSpPr>
          <p:nvPr/>
        </p:nvSpPr>
        <p:spPr>
          <a:xfrm>
            <a:off x="777360" y="1986616"/>
            <a:ext cx="7925024" cy="28146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50000"/>
                  </a:schemeClr>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Friction shift </a:t>
            </a:r>
          </a:p>
          <a:p>
            <a:pPr lvl="1"/>
            <a:r>
              <a:rPr lang="en-US" sz="2400" dirty="0">
                <a:sym typeface="Wingdings" pitchFamily="2" charset="2"/>
              </a:rPr>
              <a:t>Inside store  outside of store</a:t>
            </a:r>
            <a:endParaRPr lang="en-US" sz="2400" dirty="0"/>
          </a:p>
          <a:p>
            <a:r>
              <a:rPr lang="en-US" sz="2400" dirty="0"/>
              <a:t>Proactive/Reactive mindset – harmful and limiting</a:t>
            </a:r>
          </a:p>
          <a:p>
            <a:pPr lvl="1"/>
            <a:r>
              <a:rPr lang="en-US" sz="2400" dirty="0"/>
              <a:t>Issues are not linear </a:t>
            </a:r>
          </a:p>
          <a:p>
            <a:pPr lvl="1"/>
            <a:r>
              <a:rPr lang="en-US" sz="2400" dirty="0"/>
              <a:t>Cyclical, high-frequency, high-harm offenders</a:t>
            </a:r>
          </a:p>
          <a:p>
            <a:r>
              <a:rPr lang="en-US" sz="2400" dirty="0"/>
              <a:t>Have a strategy, processes, and tools for when incidents occur to capture criminal intelligence</a:t>
            </a:r>
          </a:p>
          <a:p>
            <a:pPr lvl="1"/>
            <a:r>
              <a:rPr lang="en-US" sz="2400" dirty="0"/>
              <a:t>Integrated video and alarms, RFID, offender identification, LPR</a:t>
            </a:r>
          </a:p>
          <a:p>
            <a:endParaRPr lang="en-US" sz="2400" dirty="0"/>
          </a:p>
          <a:p>
            <a:endParaRPr lang="en-US" sz="2400" dirty="0"/>
          </a:p>
        </p:txBody>
      </p:sp>
      <p:grpSp>
        <p:nvGrpSpPr>
          <p:cNvPr id="73" name="Group 72">
            <a:extLst>
              <a:ext uri="{FF2B5EF4-FFF2-40B4-BE49-F238E27FC236}">
                <a16:creationId xmlns:a16="http://schemas.microsoft.com/office/drawing/2014/main" id="{409ADF37-22E2-D402-A1D2-5316157112EC}"/>
              </a:ext>
            </a:extLst>
          </p:cNvPr>
          <p:cNvGrpSpPr>
            <a:grpSpLocks noChangeAspect="1"/>
          </p:cNvGrpSpPr>
          <p:nvPr/>
        </p:nvGrpSpPr>
        <p:grpSpPr>
          <a:xfrm>
            <a:off x="9100501" y="651534"/>
            <a:ext cx="2067142" cy="1441995"/>
            <a:chOff x="8702384" y="457245"/>
            <a:chExt cx="2655667" cy="1852538"/>
          </a:xfrm>
        </p:grpSpPr>
        <p:sp>
          <p:nvSpPr>
            <p:cNvPr id="60" name="Rectangle 59">
              <a:extLst>
                <a:ext uri="{FF2B5EF4-FFF2-40B4-BE49-F238E27FC236}">
                  <a16:creationId xmlns:a16="http://schemas.microsoft.com/office/drawing/2014/main" id="{08738FA9-EAFF-7F87-73E4-B58F0EFB428E}"/>
                </a:ext>
              </a:extLst>
            </p:cNvPr>
            <p:cNvSpPr/>
            <p:nvPr/>
          </p:nvSpPr>
          <p:spPr>
            <a:xfrm>
              <a:off x="8702384" y="457245"/>
              <a:ext cx="2655667" cy="185253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A box in a circle&#10;&#10;AI-generated content may be incorrect.">
              <a:extLst>
                <a:ext uri="{FF2B5EF4-FFF2-40B4-BE49-F238E27FC236}">
                  <a16:creationId xmlns:a16="http://schemas.microsoft.com/office/drawing/2014/main" id="{6B42D39A-176A-473C-1E72-CCADBAC98C9E}"/>
                </a:ext>
              </a:extLst>
            </p:cNvPr>
            <p:cNvPicPr>
              <a:picLocks noChangeAspect="1"/>
            </p:cNvPicPr>
            <p:nvPr/>
          </p:nvPicPr>
          <p:blipFill>
            <a:blip r:embed="rId2"/>
            <a:srcRect l="19209" t="18485" r="19089" b="22161"/>
            <a:stretch>
              <a:fillRect/>
            </a:stretch>
          </p:blipFill>
          <p:spPr>
            <a:xfrm>
              <a:off x="9258969" y="645999"/>
              <a:ext cx="1547845" cy="1475029"/>
            </a:xfrm>
            <a:prstGeom prst="ellipse">
              <a:avLst/>
            </a:prstGeom>
          </p:spPr>
        </p:pic>
        <p:grpSp>
          <p:nvGrpSpPr>
            <p:cNvPr id="41" name="Group 40">
              <a:extLst>
                <a:ext uri="{FF2B5EF4-FFF2-40B4-BE49-F238E27FC236}">
                  <a16:creationId xmlns:a16="http://schemas.microsoft.com/office/drawing/2014/main" id="{9743A5A7-0C77-0649-FBAC-4E5DB7DAD7CE}"/>
                </a:ext>
              </a:extLst>
            </p:cNvPr>
            <p:cNvGrpSpPr/>
            <p:nvPr/>
          </p:nvGrpSpPr>
          <p:grpSpPr>
            <a:xfrm>
              <a:off x="9016768" y="457245"/>
              <a:ext cx="2085657" cy="1852538"/>
              <a:chOff x="9564624" y="3790425"/>
              <a:chExt cx="2537579" cy="2194560"/>
            </a:xfrm>
          </p:grpSpPr>
          <p:sp>
            <p:nvSpPr>
              <p:cNvPr id="43" name="Rectangle 42">
                <a:extLst>
                  <a:ext uri="{FF2B5EF4-FFF2-40B4-BE49-F238E27FC236}">
                    <a16:creationId xmlns:a16="http://schemas.microsoft.com/office/drawing/2014/main" id="{44355F0A-C3EB-5510-067B-1EBA5C999B9F}"/>
                  </a:ext>
                </a:extLst>
              </p:cNvPr>
              <p:cNvSpPr/>
              <p:nvPr/>
            </p:nvSpPr>
            <p:spPr>
              <a:xfrm>
                <a:off x="9564624"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EF4DEA-C87C-A7C6-FE1B-D996983645C9}"/>
                  </a:ext>
                </a:extLst>
              </p:cNvPr>
              <p:cNvSpPr/>
              <p:nvPr/>
            </p:nvSpPr>
            <p:spPr>
              <a:xfrm>
                <a:off x="9924288"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C441835-4052-9418-589B-896151AA86B1}"/>
                  </a:ext>
                </a:extLst>
              </p:cNvPr>
              <p:cNvSpPr/>
              <p:nvPr/>
            </p:nvSpPr>
            <p:spPr>
              <a:xfrm>
                <a:off x="10283952"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526E2CB-1E49-D638-CE58-3A917C0B0E00}"/>
                  </a:ext>
                </a:extLst>
              </p:cNvPr>
              <p:cNvSpPr/>
              <p:nvPr/>
            </p:nvSpPr>
            <p:spPr>
              <a:xfrm>
                <a:off x="10643616"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CD4F5DD-6C7C-13FA-B64E-B462853E5EBE}"/>
                  </a:ext>
                </a:extLst>
              </p:cNvPr>
              <p:cNvSpPr/>
              <p:nvPr/>
            </p:nvSpPr>
            <p:spPr>
              <a:xfrm>
                <a:off x="11003280"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144EC68-2BD2-9E1B-BBED-BB91F5BDE564}"/>
                  </a:ext>
                </a:extLst>
              </p:cNvPr>
              <p:cNvSpPr/>
              <p:nvPr/>
            </p:nvSpPr>
            <p:spPr>
              <a:xfrm>
                <a:off x="11337155"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98EBADA-359D-983A-4344-978C9C0EE7B1}"/>
                  </a:ext>
                </a:extLst>
              </p:cNvPr>
              <p:cNvSpPr/>
              <p:nvPr/>
            </p:nvSpPr>
            <p:spPr>
              <a:xfrm>
                <a:off x="11696819"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DA7CC95-3E68-0DDD-CA1E-1495B50B70D9}"/>
                  </a:ext>
                </a:extLst>
              </p:cNvPr>
              <p:cNvSpPr/>
              <p:nvPr/>
            </p:nvSpPr>
            <p:spPr>
              <a:xfrm>
                <a:off x="12056483"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74" name="Group 73">
            <a:extLst>
              <a:ext uri="{FF2B5EF4-FFF2-40B4-BE49-F238E27FC236}">
                <a16:creationId xmlns:a16="http://schemas.microsoft.com/office/drawing/2014/main" id="{20F1CF14-4AB0-EC01-A635-78A678C2843D}"/>
              </a:ext>
            </a:extLst>
          </p:cNvPr>
          <p:cNvGrpSpPr>
            <a:grpSpLocks noChangeAspect="1"/>
          </p:cNvGrpSpPr>
          <p:nvPr/>
        </p:nvGrpSpPr>
        <p:grpSpPr>
          <a:xfrm>
            <a:off x="9115553" y="4290873"/>
            <a:ext cx="2083722" cy="1476982"/>
            <a:chOff x="8702569" y="2830801"/>
            <a:chExt cx="2655667" cy="1882387"/>
          </a:xfrm>
        </p:grpSpPr>
        <p:pic>
          <p:nvPicPr>
            <p:cNvPr id="72" name="Graphic 71" descr="Man with solid fill">
              <a:extLst>
                <a:ext uri="{FF2B5EF4-FFF2-40B4-BE49-F238E27FC236}">
                  <a16:creationId xmlns:a16="http://schemas.microsoft.com/office/drawing/2014/main" id="{E9E03C6C-F601-5924-BB29-31B89E0534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2984" y="2875391"/>
              <a:ext cx="1789374" cy="1837797"/>
            </a:xfrm>
            <a:prstGeom prst="rect">
              <a:avLst/>
            </a:prstGeom>
          </p:spPr>
        </p:pic>
        <p:sp>
          <p:nvSpPr>
            <p:cNvPr id="61" name="Rectangle 60">
              <a:extLst>
                <a:ext uri="{FF2B5EF4-FFF2-40B4-BE49-F238E27FC236}">
                  <a16:creationId xmlns:a16="http://schemas.microsoft.com/office/drawing/2014/main" id="{5187DB59-0D0C-0888-314F-94AC5BC339F2}"/>
                </a:ext>
              </a:extLst>
            </p:cNvPr>
            <p:cNvSpPr/>
            <p:nvPr/>
          </p:nvSpPr>
          <p:spPr>
            <a:xfrm>
              <a:off x="8702569" y="2830801"/>
              <a:ext cx="2655667" cy="185253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C6F070F0-2FA1-83E9-E96E-6A0491A64298}"/>
                </a:ext>
              </a:extLst>
            </p:cNvPr>
            <p:cNvGrpSpPr/>
            <p:nvPr/>
          </p:nvGrpSpPr>
          <p:grpSpPr>
            <a:xfrm>
              <a:off x="9016953" y="2830801"/>
              <a:ext cx="2085657" cy="1852538"/>
              <a:chOff x="9564624" y="3790425"/>
              <a:chExt cx="2537579" cy="2194560"/>
            </a:xfrm>
          </p:grpSpPr>
          <p:sp>
            <p:nvSpPr>
              <p:cNvPr id="64" name="Rectangle 63">
                <a:extLst>
                  <a:ext uri="{FF2B5EF4-FFF2-40B4-BE49-F238E27FC236}">
                    <a16:creationId xmlns:a16="http://schemas.microsoft.com/office/drawing/2014/main" id="{C06B4F83-DCD1-323C-55AF-614A9AA6C5F4}"/>
                  </a:ext>
                </a:extLst>
              </p:cNvPr>
              <p:cNvSpPr/>
              <p:nvPr/>
            </p:nvSpPr>
            <p:spPr>
              <a:xfrm>
                <a:off x="9564624"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CA6CC72-FF5E-15CD-A701-C5C8133D4E9F}"/>
                  </a:ext>
                </a:extLst>
              </p:cNvPr>
              <p:cNvSpPr/>
              <p:nvPr/>
            </p:nvSpPr>
            <p:spPr>
              <a:xfrm>
                <a:off x="9924288"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8931074-F3F6-5BE5-4EFD-B836A76A3FD0}"/>
                  </a:ext>
                </a:extLst>
              </p:cNvPr>
              <p:cNvSpPr/>
              <p:nvPr/>
            </p:nvSpPr>
            <p:spPr>
              <a:xfrm>
                <a:off x="10283952"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703EB15-DC83-F87E-0DE2-D7B610D0A16A}"/>
                  </a:ext>
                </a:extLst>
              </p:cNvPr>
              <p:cNvSpPr/>
              <p:nvPr/>
            </p:nvSpPr>
            <p:spPr>
              <a:xfrm>
                <a:off x="10643616"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15067D3-5CB4-83B7-02AC-F6195DB13ED1}"/>
                  </a:ext>
                </a:extLst>
              </p:cNvPr>
              <p:cNvSpPr/>
              <p:nvPr/>
            </p:nvSpPr>
            <p:spPr>
              <a:xfrm>
                <a:off x="11003280"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60C31B9-4B78-832D-3D1A-76CABDE0E097}"/>
                  </a:ext>
                </a:extLst>
              </p:cNvPr>
              <p:cNvSpPr/>
              <p:nvPr/>
            </p:nvSpPr>
            <p:spPr>
              <a:xfrm>
                <a:off x="11337155"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7853993-7ED5-DB83-87DB-CA3A6CD4C8C4}"/>
                  </a:ext>
                </a:extLst>
              </p:cNvPr>
              <p:cNvSpPr/>
              <p:nvPr/>
            </p:nvSpPr>
            <p:spPr>
              <a:xfrm>
                <a:off x="11696819"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34DA3BC-84B5-ED8E-F0D5-9A68A4EA0A6F}"/>
                  </a:ext>
                </a:extLst>
              </p:cNvPr>
              <p:cNvSpPr/>
              <p:nvPr/>
            </p:nvSpPr>
            <p:spPr>
              <a:xfrm>
                <a:off x="12056483" y="3790425"/>
                <a:ext cx="45720" cy="21945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46491B40-6A12-F6A4-3A15-82A5F452436C}"/>
              </a:ext>
            </a:extLst>
          </p:cNvPr>
          <p:cNvGrpSpPr/>
          <p:nvPr/>
        </p:nvGrpSpPr>
        <p:grpSpPr>
          <a:xfrm>
            <a:off x="8775657" y="2553466"/>
            <a:ext cx="2808002" cy="1441995"/>
            <a:chOff x="8849110" y="4367425"/>
            <a:chExt cx="2808002" cy="1441995"/>
          </a:xfrm>
        </p:grpSpPr>
        <p:pic>
          <p:nvPicPr>
            <p:cNvPr id="75" name="Graphic 74" descr="Man with solid fill">
              <a:extLst>
                <a:ext uri="{FF2B5EF4-FFF2-40B4-BE49-F238E27FC236}">
                  <a16:creationId xmlns:a16="http://schemas.microsoft.com/office/drawing/2014/main" id="{849841A4-F013-6A70-1428-3FAA091AD5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9110" y="4367425"/>
              <a:ext cx="1404001" cy="1441995"/>
            </a:xfrm>
            <a:prstGeom prst="rect">
              <a:avLst/>
            </a:prstGeom>
          </p:spPr>
        </p:pic>
        <p:sp>
          <p:nvSpPr>
            <p:cNvPr id="76" name="Right Arrow 75">
              <a:extLst>
                <a:ext uri="{FF2B5EF4-FFF2-40B4-BE49-F238E27FC236}">
                  <a16:creationId xmlns:a16="http://schemas.microsoft.com/office/drawing/2014/main" id="{4C510F8D-9A70-21A0-0E79-A76CA90E8777}"/>
                </a:ext>
              </a:extLst>
            </p:cNvPr>
            <p:cNvSpPr/>
            <p:nvPr/>
          </p:nvSpPr>
          <p:spPr>
            <a:xfrm>
              <a:off x="10015937" y="4923952"/>
              <a:ext cx="469668" cy="289367"/>
            </a:xfrm>
            <a:prstGeom prst="rightArrow">
              <a:avLst/>
            </a:prstGeom>
            <a:solidFill>
              <a:srgbClr val="F3A036"/>
            </a:solidFill>
            <a:ln>
              <a:solidFill>
                <a:srgbClr val="023D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Man with solid fill">
              <a:extLst>
                <a:ext uri="{FF2B5EF4-FFF2-40B4-BE49-F238E27FC236}">
                  <a16:creationId xmlns:a16="http://schemas.microsoft.com/office/drawing/2014/main" id="{D0D6D6B7-A780-8686-AC3B-DCE412780D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3111" y="4367425"/>
              <a:ext cx="1404001" cy="1441995"/>
            </a:xfrm>
            <a:prstGeom prst="rect">
              <a:avLst/>
            </a:prstGeom>
          </p:spPr>
        </p:pic>
      </p:grpSp>
      <p:sp>
        <p:nvSpPr>
          <p:cNvPr id="79" name="Multiply 78">
            <a:extLst>
              <a:ext uri="{FF2B5EF4-FFF2-40B4-BE49-F238E27FC236}">
                <a16:creationId xmlns:a16="http://schemas.microsoft.com/office/drawing/2014/main" id="{9F78845B-CB9B-D152-D2C3-0E6F74635704}"/>
              </a:ext>
            </a:extLst>
          </p:cNvPr>
          <p:cNvSpPr/>
          <p:nvPr/>
        </p:nvSpPr>
        <p:spPr>
          <a:xfrm>
            <a:off x="8420099" y="-414069"/>
            <a:ext cx="3501990" cy="3615070"/>
          </a:xfrm>
          <a:prstGeom prst="mathMultiply">
            <a:avLst>
              <a:gd name="adj1" fmla="val 335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84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085B3F09-A765-E452-38E9-E180842236F7}"/>
              </a:ext>
            </a:extLst>
          </p:cNvPr>
          <p:cNvSpPr/>
          <p:nvPr/>
        </p:nvSpPr>
        <p:spPr>
          <a:xfrm>
            <a:off x="977900" y="533400"/>
            <a:ext cx="4038600" cy="561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516BB1-08B2-3B7A-E24E-EC1B6122CDB7}"/>
              </a:ext>
            </a:extLst>
          </p:cNvPr>
          <p:cNvSpPr txBox="1"/>
          <p:nvPr/>
        </p:nvSpPr>
        <p:spPr>
          <a:xfrm>
            <a:off x="6274047" y="2751891"/>
            <a:ext cx="4265772" cy="1354217"/>
          </a:xfrm>
          <a:prstGeom prst="rect">
            <a:avLst/>
          </a:prstGeom>
          <a:noFill/>
        </p:spPr>
        <p:txBody>
          <a:bodyPr wrap="square">
            <a:spAutoFit/>
          </a:bodyPr>
          <a:lstStyle/>
          <a:p>
            <a:pPr algn="ctr"/>
            <a:r>
              <a:rPr lang="en-US" sz="2600" dirty="0">
                <a:solidFill>
                  <a:schemeClr val="bg1"/>
                </a:solidFill>
                <a:effectLst/>
                <a:latin typeface="Montserrat SemiBold" pitchFamily="2" charset="77"/>
                <a:cs typeface="Arial" panose="020B0604020202020204" pitchFamily="34" charset="0"/>
              </a:rPr>
              <a:t>Cory Lowe, PhD</a:t>
            </a:r>
          </a:p>
          <a:p>
            <a:pPr algn="ctr"/>
            <a:r>
              <a:rPr lang="en-US" b="1" i="1" dirty="0">
                <a:solidFill>
                  <a:schemeClr val="bg1"/>
                </a:solidFill>
                <a:latin typeface="Montserrat SemiBold" pitchFamily="2" charset="77"/>
                <a:cs typeface="Arial" panose="020B0604020202020204" pitchFamily="34" charset="0"/>
              </a:rPr>
              <a:t>Director of Research</a:t>
            </a:r>
          </a:p>
          <a:p>
            <a:pPr algn="ctr"/>
            <a:r>
              <a:rPr lang="en-US" sz="1800" b="1" i="1" dirty="0">
                <a:solidFill>
                  <a:schemeClr val="bg1"/>
                </a:solidFill>
                <a:effectLst/>
                <a:latin typeface="Montserrat SemiBold" pitchFamily="2" charset="77"/>
                <a:cs typeface="Arial" panose="020B0604020202020204" pitchFamily="34" charset="0"/>
              </a:rPr>
              <a:t>Loss Prevention Research </a:t>
            </a:r>
            <a:r>
              <a:rPr lang="en-US" b="1" i="1" dirty="0">
                <a:solidFill>
                  <a:schemeClr val="bg1"/>
                </a:solidFill>
                <a:latin typeface="Montserrat SemiBold" pitchFamily="2" charset="77"/>
                <a:cs typeface="Arial" panose="020B0604020202020204" pitchFamily="34" charset="0"/>
              </a:rPr>
              <a:t>Council</a:t>
            </a:r>
          </a:p>
          <a:p>
            <a:pPr algn="ctr"/>
            <a:r>
              <a:rPr lang="en-US" sz="2000" b="1" i="1" dirty="0">
                <a:solidFill>
                  <a:srgbClr val="FE532B"/>
                </a:solidFill>
                <a:effectLst/>
                <a:latin typeface="Montserrat SemiBold" pitchFamily="2" charset="77"/>
                <a:cs typeface="Arial" panose="020B0604020202020204" pitchFamily="34" charset="0"/>
              </a:rPr>
              <a:t>cory</a:t>
            </a:r>
            <a:r>
              <a:rPr lang="en-US" sz="2000" b="1" i="1" dirty="0">
                <a:solidFill>
                  <a:srgbClr val="FE532B"/>
                </a:solidFill>
                <a:latin typeface="Montserrat SemiBold" pitchFamily="2" charset="77"/>
                <a:cs typeface="Arial" panose="020B0604020202020204" pitchFamily="34" charset="0"/>
              </a:rPr>
              <a:t>@lpresearch.org</a:t>
            </a:r>
            <a:endParaRPr lang="en-US" sz="2000" b="1" i="1" dirty="0">
              <a:solidFill>
                <a:srgbClr val="FE532B"/>
              </a:solidFill>
              <a:effectLst/>
              <a:latin typeface="Montserrat SemiBold" pitchFamily="2" charset="77"/>
              <a:cs typeface="Arial" panose="020B0604020202020204" pitchFamily="34" charset="0"/>
            </a:endParaRPr>
          </a:p>
        </p:txBody>
      </p:sp>
      <p:pic>
        <p:nvPicPr>
          <p:cNvPr id="5" name="Picture 4" descr="A qr code on a white background&#10;&#10;AI-generated content may be incorrect.">
            <a:extLst>
              <a:ext uri="{FF2B5EF4-FFF2-40B4-BE49-F238E27FC236}">
                <a16:creationId xmlns:a16="http://schemas.microsoft.com/office/drawing/2014/main" id="{1CF13B65-8D54-87BF-0D6C-43360BEDF554}"/>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aturation sat="400000"/>
                    </a14:imgEffect>
                  </a14:imgLayer>
                </a14:imgProps>
              </a:ext>
            </a:extLst>
          </a:blip>
          <a:srcRect l="31728" t="32223" r="25185" b="24814"/>
          <a:stretch>
            <a:fillRect/>
          </a:stretch>
        </p:blipFill>
        <p:spPr>
          <a:xfrm>
            <a:off x="1079500" y="711200"/>
            <a:ext cx="3835399" cy="3824410"/>
          </a:xfrm>
          <a:prstGeom prst="roundRect">
            <a:avLst/>
          </a:prstGeom>
        </p:spPr>
      </p:pic>
      <p:sp>
        <p:nvSpPr>
          <p:cNvPr id="7" name="TextBox 6">
            <a:extLst>
              <a:ext uri="{FF2B5EF4-FFF2-40B4-BE49-F238E27FC236}">
                <a16:creationId xmlns:a16="http://schemas.microsoft.com/office/drawing/2014/main" id="{3B51B2EC-ECBF-604D-9198-636586BDC00A}"/>
              </a:ext>
            </a:extLst>
          </p:cNvPr>
          <p:cNvSpPr txBox="1"/>
          <p:nvPr/>
        </p:nvSpPr>
        <p:spPr>
          <a:xfrm>
            <a:off x="864313" y="4371995"/>
            <a:ext cx="4265772" cy="1323439"/>
          </a:xfrm>
          <a:prstGeom prst="rect">
            <a:avLst/>
          </a:prstGeom>
          <a:noFill/>
        </p:spPr>
        <p:txBody>
          <a:bodyPr wrap="square">
            <a:spAutoFit/>
          </a:bodyPr>
          <a:lstStyle/>
          <a:p>
            <a:pPr algn="ctr"/>
            <a:r>
              <a:rPr lang="en-US" sz="2600" dirty="0">
                <a:solidFill>
                  <a:srgbClr val="023D88"/>
                </a:solidFill>
                <a:effectLst/>
                <a:latin typeface="Montserrat SemiBold" pitchFamily="2" charset="77"/>
                <a:cs typeface="Arial" panose="020B0604020202020204" pitchFamily="34" charset="0"/>
              </a:rPr>
              <a:t>For More Information about the LPRC:</a:t>
            </a:r>
            <a:endParaRPr lang="en-US" b="1" i="1" dirty="0">
              <a:solidFill>
                <a:srgbClr val="023D88"/>
              </a:solidFill>
              <a:latin typeface="Montserrat SemiBold" pitchFamily="2" charset="77"/>
              <a:cs typeface="Arial" panose="020B0604020202020204" pitchFamily="34" charset="0"/>
            </a:endParaRPr>
          </a:p>
          <a:p>
            <a:pPr algn="ctr"/>
            <a:r>
              <a:rPr lang="en-US" sz="2800" b="1" i="1" dirty="0">
                <a:solidFill>
                  <a:srgbClr val="FE532B"/>
                </a:solidFill>
                <a:effectLst/>
                <a:latin typeface="Montserrat SemiBold" pitchFamily="2" charset="77"/>
                <a:cs typeface="Arial" panose="020B0604020202020204" pitchFamily="34" charset="0"/>
              </a:rPr>
              <a:t>LPRESEARCH.ORG</a:t>
            </a:r>
          </a:p>
        </p:txBody>
      </p:sp>
    </p:spTree>
    <p:extLst>
      <p:ext uri="{BB962C8B-B14F-4D97-AF65-F5344CB8AC3E}">
        <p14:creationId xmlns:p14="http://schemas.microsoft.com/office/powerpoint/2010/main" val="3687473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25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3C62-0A46-48C7-0A38-16FEB9658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24FD5A-79DA-A449-717C-D86776FF921C}"/>
              </a:ext>
            </a:extLst>
          </p:cNvPr>
          <p:cNvSpPr>
            <a:spLocks noGrp="1"/>
          </p:cNvSpPr>
          <p:nvPr>
            <p:ph type="title"/>
          </p:nvPr>
        </p:nvSpPr>
        <p:spPr>
          <a:xfrm>
            <a:off x="1290083" y="2144475"/>
            <a:ext cx="9611833" cy="1912696"/>
          </a:xfrm>
        </p:spPr>
        <p:txBody>
          <a:bodyPr/>
          <a:lstStyle/>
          <a:p>
            <a:pPr algn="ctr"/>
            <a:r>
              <a:rPr lang="en-US" sz="7000" dirty="0"/>
              <a:t>What is real? </a:t>
            </a:r>
            <a:br>
              <a:rPr lang="en-US" sz="7000" dirty="0"/>
            </a:br>
            <a:r>
              <a:rPr lang="en-US" sz="7000" dirty="0"/>
              <a:t>Crime and Criminality </a:t>
            </a:r>
            <a:r>
              <a:rPr lang="en-US" sz="2000" dirty="0"/>
              <a:t>(and many other uncomfortable things)</a:t>
            </a:r>
          </a:p>
        </p:txBody>
      </p:sp>
      <p:sp>
        <p:nvSpPr>
          <p:cNvPr id="12" name="Text Placeholder 4">
            <a:extLst>
              <a:ext uri="{FF2B5EF4-FFF2-40B4-BE49-F238E27FC236}">
                <a16:creationId xmlns:a16="http://schemas.microsoft.com/office/drawing/2014/main" id="{5587F51A-E6BD-B635-467B-F32841AD36EE}"/>
              </a:ext>
            </a:extLst>
          </p:cNvPr>
          <p:cNvSpPr>
            <a:spLocks noGrp="1"/>
          </p:cNvSpPr>
          <p:nvPr>
            <p:ph type="body" sz="quarter" idx="14"/>
          </p:nvPr>
        </p:nvSpPr>
        <p:spPr/>
        <p:txBody>
          <a:bodyPr/>
          <a:lstStyle/>
          <a:p>
            <a:r>
              <a:rPr lang="en-US" dirty="0"/>
              <a:t>FRICTION EFFICIENCY</a:t>
            </a:r>
          </a:p>
        </p:txBody>
      </p:sp>
    </p:spTree>
    <p:extLst>
      <p:ext uri="{BB962C8B-B14F-4D97-AF65-F5344CB8AC3E}">
        <p14:creationId xmlns:p14="http://schemas.microsoft.com/office/powerpoint/2010/main" val="807826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D2B74-B282-D066-215D-2368EE0D0851}"/>
              </a:ext>
            </a:extLst>
          </p:cNvPr>
          <p:cNvSpPr>
            <a:spLocks noGrp="1"/>
          </p:cNvSpPr>
          <p:nvPr>
            <p:ph type="title"/>
          </p:nvPr>
        </p:nvSpPr>
        <p:spPr>
          <a:xfrm>
            <a:off x="838200" y="950316"/>
            <a:ext cx="10515600" cy="681160"/>
          </a:xfrm>
        </p:spPr>
        <p:txBody>
          <a:bodyPr/>
          <a:lstStyle/>
          <a:p>
            <a:pPr algn="ctr"/>
            <a:r>
              <a:rPr lang="en-US" dirty="0"/>
              <a:t>“Red Guests” &amp; “Green Guests”</a:t>
            </a:r>
          </a:p>
        </p:txBody>
      </p:sp>
      <p:pic>
        <p:nvPicPr>
          <p:cNvPr id="4" name="Graphic 3" descr="Man with solid fill">
            <a:extLst>
              <a:ext uri="{FF2B5EF4-FFF2-40B4-BE49-F238E27FC236}">
                <a16:creationId xmlns:a16="http://schemas.microsoft.com/office/drawing/2014/main" id="{8E52AE13-3F6B-69F0-DC50-C0AFC94530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95581" y="2274604"/>
            <a:ext cx="3219484" cy="3219484"/>
          </a:xfrm>
          <a:prstGeom prst="rect">
            <a:avLst/>
          </a:prstGeom>
        </p:spPr>
      </p:pic>
      <p:pic>
        <p:nvPicPr>
          <p:cNvPr id="5" name="Graphic 4" descr="Robber with solid fill">
            <a:extLst>
              <a:ext uri="{FF2B5EF4-FFF2-40B4-BE49-F238E27FC236}">
                <a16:creationId xmlns:a16="http://schemas.microsoft.com/office/drawing/2014/main" id="{C2E71F61-B0F1-ACA0-E669-29BD81E08E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6935" y="2274604"/>
            <a:ext cx="3219484" cy="3219484"/>
          </a:xfrm>
          <a:prstGeom prst="rect">
            <a:avLst/>
          </a:prstGeom>
        </p:spPr>
      </p:pic>
    </p:spTree>
    <p:extLst>
      <p:ext uri="{BB962C8B-B14F-4D97-AF65-F5344CB8AC3E}">
        <p14:creationId xmlns:p14="http://schemas.microsoft.com/office/powerpoint/2010/main" val="212471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61091-41D1-BCB6-928D-A812DDAF05E8}"/>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C6010409-0AE0-ABA8-A06A-B6BC7BB68A51}"/>
              </a:ext>
            </a:extLst>
          </p:cNvPr>
          <p:cNvSpPr>
            <a:spLocks noGrp="1"/>
          </p:cNvSpPr>
          <p:nvPr>
            <p:ph type="body" sz="quarter" idx="14"/>
          </p:nvPr>
        </p:nvSpPr>
        <p:spPr/>
        <p:txBody>
          <a:bodyPr/>
          <a:lstStyle/>
          <a:p>
            <a:r>
              <a:rPr lang="en-US" dirty="0"/>
              <a:t>FRICTION EFFICIENCY</a:t>
            </a:r>
          </a:p>
        </p:txBody>
      </p:sp>
      <p:sp>
        <p:nvSpPr>
          <p:cNvPr id="18" name="Text Placeholder 2">
            <a:extLst>
              <a:ext uri="{FF2B5EF4-FFF2-40B4-BE49-F238E27FC236}">
                <a16:creationId xmlns:a16="http://schemas.microsoft.com/office/drawing/2014/main" id="{6A02611D-8135-6516-F3DB-65B8EEA33E33}"/>
              </a:ext>
            </a:extLst>
          </p:cNvPr>
          <p:cNvSpPr>
            <a:spLocks noGrp="1"/>
          </p:cNvSpPr>
          <p:nvPr>
            <p:ph type="body" sz="quarter" idx="10"/>
          </p:nvPr>
        </p:nvSpPr>
        <p:spPr>
          <a:xfrm>
            <a:off x="777361" y="1398378"/>
            <a:ext cx="6400800" cy="307778"/>
          </a:xfrm>
        </p:spPr>
        <p:txBody>
          <a:bodyPr/>
          <a:lstStyle/>
          <a:p>
            <a:r>
              <a:rPr lang="en-US" dirty="0"/>
              <a:t>Green Guests and Red Guests</a:t>
            </a:r>
          </a:p>
        </p:txBody>
      </p:sp>
      <p:sp>
        <p:nvSpPr>
          <p:cNvPr id="17" name="Title 1">
            <a:extLst>
              <a:ext uri="{FF2B5EF4-FFF2-40B4-BE49-F238E27FC236}">
                <a16:creationId xmlns:a16="http://schemas.microsoft.com/office/drawing/2014/main" id="{003E6FF7-192C-424C-A5B0-5797F95BD05E}"/>
              </a:ext>
            </a:extLst>
          </p:cNvPr>
          <p:cNvSpPr>
            <a:spLocks noGrp="1"/>
          </p:cNvSpPr>
          <p:nvPr>
            <p:ph type="title"/>
          </p:nvPr>
        </p:nvSpPr>
        <p:spPr>
          <a:xfrm>
            <a:off x="777361" y="717562"/>
            <a:ext cx="10515600" cy="568094"/>
          </a:xfrm>
        </p:spPr>
        <p:txBody>
          <a:bodyPr/>
          <a:lstStyle/>
          <a:p>
            <a:r>
              <a:rPr lang="en-US" dirty="0"/>
              <a:t>Two Journeys</a:t>
            </a:r>
          </a:p>
        </p:txBody>
      </p:sp>
      <p:sp>
        <p:nvSpPr>
          <p:cNvPr id="20" name="Text Placeholder 3">
            <a:extLst>
              <a:ext uri="{FF2B5EF4-FFF2-40B4-BE49-F238E27FC236}">
                <a16:creationId xmlns:a16="http://schemas.microsoft.com/office/drawing/2014/main" id="{89A42F23-4C9D-D58A-09B6-5434C2B234AC}"/>
              </a:ext>
            </a:extLst>
          </p:cNvPr>
          <p:cNvSpPr>
            <a:spLocks noGrp="1"/>
          </p:cNvSpPr>
          <p:nvPr>
            <p:ph type="body" sz="quarter" idx="11"/>
          </p:nvPr>
        </p:nvSpPr>
        <p:spPr>
          <a:xfrm>
            <a:off x="777361" y="2021681"/>
            <a:ext cx="8030308" cy="2814637"/>
          </a:xfrm>
        </p:spPr>
        <p:txBody>
          <a:bodyPr/>
          <a:lstStyle/>
          <a:p>
            <a:r>
              <a:rPr lang="en-US" sz="2200" dirty="0"/>
              <a:t>Green Guests – legitimate intent</a:t>
            </a:r>
          </a:p>
          <a:p>
            <a:pPr lvl="1"/>
            <a:r>
              <a:rPr lang="en-US" sz="2200" dirty="0"/>
              <a:t>Legitimate </a:t>
            </a:r>
            <a:r>
              <a:rPr lang="en-US" sz="2200" b="1" dirty="0"/>
              <a:t>“</a:t>
            </a:r>
            <a:r>
              <a:rPr lang="en-US" sz="2200" b="1" i="1" dirty="0"/>
              <a:t>place users”</a:t>
            </a:r>
          </a:p>
          <a:p>
            <a:pPr lvl="1"/>
            <a:r>
              <a:rPr lang="en-US" sz="2200" dirty="0"/>
              <a:t>Shop, work, vend, manage, etc. </a:t>
            </a:r>
          </a:p>
          <a:p>
            <a:pPr lvl="1"/>
            <a:r>
              <a:rPr lang="en-US" sz="2200" dirty="0"/>
              <a:t>Shopper’s Journey</a:t>
            </a:r>
          </a:p>
          <a:p>
            <a:endParaRPr lang="en-US" sz="2200" dirty="0"/>
          </a:p>
          <a:p>
            <a:r>
              <a:rPr lang="en-US" sz="2200" dirty="0"/>
              <a:t>Red Guests</a:t>
            </a:r>
          </a:p>
          <a:p>
            <a:pPr lvl="1"/>
            <a:r>
              <a:rPr lang="en-US" sz="2200" dirty="0"/>
              <a:t>Illegitimate place users</a:t>
            </a:r>
          </a:p>
          <a:p>
            <a:pPr lvl="1"/>
            <a:r>
              <a:rPr lang="en-US" sz="2200" dirty="0"/>
              <a:t>Kill, steal, defraud, destroy, etc. </a:t>
            </a:r>
          </a:p>
          <a:p>
            <a:pPr lvl="1"/>
            <a:r>
              <a:rPr lang="en-US" sz="2200" dirty="0"/>
              <a:t>Offender’s Journey</a:t>
            </a:r>
          </a:p>
          <a:p>
            <a:pPr marL="457200" lvl="1" indent="0">
              <a:buNone/>
            </a:pPr>
            <a:endParaRPr lang="en-US" sz="2200" dirty="0"/>
          </a:p>
        </p:txBody>
      </p:sp>
      <p:pic>
        <p:nvPicPr>
          <p:cNvPr id="21" name="Picture 20" descr="A isometric view of a grocery store&#10;&#10;Description automatically generated">
            <a:extLst>
              <a:ext uri="{FF2B5EF4-FFF2-40B4-BE49-F238E27FC236}">
                <a16:creationId xmlns:a16="http://schemas.microsoft.com/office/drawing/2014/main" id="{AADC4FCE-7F1C-80A3-1030-EAD10D2DEDC3}"/>
              </a:ext>
            </a:extLst>
          </p:cNvPr>
          <p:cNvPicPr>
            <a:picLocks noChangeAspect="1"/>
          </p:cNvPicPr>
          <p:nvPr/>
        </p:nvPicPr>
        <p:blipFill rotWithShape="1">
          <a:blip r:embed="rId2"/>
          <a:srcRect l="-19855" t="-10122" r="-7339" b="1"/>
          <a:stretch/>
        </p:blipFill>
        <p:spPr>
          <a:xfrm flipH="1">
            <a:off x="5431312" y="730139"/>
            <a:ext cx="8141467" cy="4721219"/>
          </a:xfrm>
          <a:prstGeom prst="diamond">
            <a:avLst/>
          </a:prstGeom>
        </p:spPr>
      </p:pic>
      <p:pic>
        <p:nvPicPr>
          <p:cNvPr id="22" name="Graphic 21" descr="Man with solid fill">
            <a:extLst>
              <a:ext uri="{FF2B5EF4-FFF2-40B4-BE49-F238E27FC236}">
                <a16:creationId xmlns:a16="http://schemas.microsoft.com/office/drawing/2014/main" id="{78FD07ED-B062-5877-0F8F-87991FBF5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7669" y="3288101"/>
            <a:ext cx="1237158" cy="1237158"/>
          </a:xfrm>
          <a:prstGeom prst="rect">
            <a:avLst/>
          </a:prstGeom>
        </p:spPr>
      </p:pic>
      <p:pic>
        <p:nvPicPr>
          <p:cNvPr id="23" name="Graphic 22" descr="Robber with solid fill">
            <a:extLst>
              <a:ext uri="{FF2B5EF4-FFF2-40B4-BE49-F238E27FC236}">
                <a16:creationId xmlns:a16="http://schemas.microsoft.com/office/drawing/2014/main" id="{A4839292-0286-0A51-2F38-F5F5C6A501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4027" y="2749928"/>
            <a:ext cx="1237158" cy="1237158"/>
          </a:xfrm>
          <a:prstGeom prst="rect">
            <a:avLst/>
          </a:prstGeom>
        </p:spPr>
      </p:pic>
    </p:spTree>
    <p:extLst>
      <p:ext uri="{BB962C8B-B14F-4D97-AF65-F5344CB8AC3E}">
        <p14:creationId xmlns:p14="http://schemas.microsoft.com/office/powerpoint/2010/main" val="3486187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ECC59-E1B7-7AB3-998A-BF6920A9DA92}"/>
            </a:ext>
          </a:extLst>
        </p:cNvPr>
        <p:cNvGrpSpPr/>
        <p:nvPr/>
      </p:nvGrpSpPr>
      <p:grpSpPr>
        <a:xfrm>
          <a:off x="0" y="0"/>
          <a:ext cx="0" cy="0"/>
          <a:chOff x="0" y="0"/>
          <a:chExt cx="0" cy="0"/>
        </a:xfrm>
      </p:grpSpPr>
      <p:sp>
        <p:nvSpPr>
          <p:cNvPr id="12" name="Text Placeholder 4">
            <a:extLst>
              <a:ext uri="{FF2B5EF4-FFF2-40B4-BE49-F238E27FC236}">
                <a16:creationId xmlns:a16="http://schemas.microsoft.com/office/drawing/2014/main" id="{1D1FDE54-BE45-0020-8288-ADFCB627FB26}"/>
              </a:ext>
            </a:extLst>
          </p:cNvPr>
          <p:cNvSpPr>
            <a:spLocks noGrp="1"/>
          </p:cNvSpPr>
          <p:nvPr>
            <p:ph type="body" sz="quarter" idx="14"/>
          </p:nvPr>
        </p:nvSpPr>
        <p:spPr/>
        <p:txBody>
          <a:bodyPr/>
          <a:lstStyle/>
          <a:p>
            <a:r>
              <a:rPr lang="en-US" dirty="0"/>
              <a:t>FRICTION EFFICIENCY</a:t>
            </a:r>
          </a:p>
        </p:txBody>
      </p:sp>
      <p:sp>
        <p:nvSpPr>
          <p:cNvPr id="2" name="Title 1">
            <a:extLst>
              <a:ext uri="{FF2B5EF4-FFF2-40B4-BE49-F238E27FC236}">
                <a16:creationId xmlns:a16="http://schemas.microsoft.com/office/drawing/2014/main" id="{D09543BC-AAD7-CAA6-127D-56FA1ED5CCBD}"/>
              </a:ext>
            </a:extLst>
          </p:cNvPr>
          <p:cNvSpPr>
            <a:spLocks noGrp="1"/>
          </p:cNvSpPr>
          <p:nvPr>
            <p:ph type="title"/>
          </p:nvPr>
        </p:nvSpPr>
        <p:spPr>
          <a:xfrm>
            <a:off x="777361" y="690135"/>
            <a:ext cx="10515600" cy="568094"/>
          </a:xfrm>
        </p:spPr>
        <p:txBody>
          <a:bodyPr/>
          <a:lstStyle/>
          <a:p>
            <a:r>
              <a:rPr lang="en-US" dirty="0"/>
              <a:t>Rational Choice – Costs and Benefits</a:t>
            </a:r>
          </a:p>
        </p:txBody>
      </p:sp>
      <p:sp>
        <p:nvSpPr>
          <p:cNvPr id="3" name="Text Placeholder 2">
            <a:extLst>
              <a:ext uri="{FF2B5EF4-FFF2-40B4-BE49-F238E27FC236}">
                <a16:creationId xmlns:a16="http://schemas.microsoft.com/office/drawing/2014/main" id="{04B60D9C-9D82-340A-B5DE-B4197AD4693E}"/>
              </a:ext>
            </a:extLst>
          </p:cNvPr>
          <p:cNvSpPr>
            <a:spLocks noGrp="1"/>
          </p:cNvSpPr>
          <p:nvPr>
            <p:ph type="body" sz="quarter" idx="10"/>
          </p:nvPr>
        </p:nvSpPr>
        <p:spPr>
          <a:xfrm>
            <a:off x="777360" y="1478098"/>
            <a:ext cx="8766689" cy="307778"/>
          </a:xfrm>
        </p:spPr>
        <p:txBody>
          <a:bodyPr/>
          <a:lstStyle/>
          <a:p>
            <a:r>
              <a:rPr lang="en-US" dirty="0"/>
              <a:t>WHAT’S THE COST? A HELPFUL OVERSIMPLICATION </a:t>
            </a:r>
          </a:p>
        </p:txBody>
      </p:sp>
      <p:sp>
        <p:nvSpPr>
          <p:cNvPr id="4" name="Text Placeholder 3">
            <a:extLst>
              <a:ext uri="{FF2B5EF4-FFF2-40B4-BE49-F238E27FC236}">
                <a16:creationId xmlns:a16="http://schemas.microsoft.com/office/drawing/2014/main" id="{033AE7E7-EF2C-BF56-6B26-AABF19B24882}"/>
              </a:ext>
            </a:extLst>
          </p:cNvPr>
          <p:cNvSpPr>
            <a:spLocks noGrp="1"/>
          </p:cNvSpPr>
          <p:nvPr>
            <p:ph type="body" sz="quarter" idx="11"/>
          </p:nvPr>
        </p:nvSpPr>
        <p:spPr>
          <a:xfrm>
            <a:off x="777360" y="2386972"/>
            <a:ext cx="10515599" cy="2814637"/>
          </a:xfrm>
        </p:spPr>
        <p:txBody>
          <a:bodyPr/>
          <a:lstStyle/>
          <a:p>
            <a:r>
              <a:rPr lang="en-US" sz="2200" dirty="0"/>
              <a:t>What does a shopper pay?</a:t>
            </a:r>
          </a:p>
          <a:p>
            <a:pPr lvl="1"/>
            <a:r>
              <a:rPr lang="en-US" sz="2200" dirty="0"/>
              <a:t>Item price, transaction costs, opportunity costs, risks, etc.</a:t>
            </a:r>
          </a:p>
          <a:p>
            <a:pPr lvl="1"/>
            <a:r>
              <a:rPr lang="en-US" sz="2200" dirty="0"/>
              <a:t>Why do they pay? Subjective value &gt; total costs (real and perceived)</a:t>
            </a:r>
          </a:p>
          <a:p>
            <a:pPr lvl="1"/>
            <a:endParaRPr lang="en-US" sz="2200" dirty="0"/>
          </a:p>
          <a:p>
            <a:r>
              <a:rPr lang="en-US" sz="2200" dirty="0"/>
              <a:t>What does a thief “pay”?	</a:t>
            </a:r>
          </a:p>
          <a:p>
            <a:pPr lvl="1"/>
            <a:r>
              <a:rPr lang="en-US" sz="2200" dirty="0"/>
              <a:t>(Everything above) – item price = total offender cost</a:t>
            </a:r>
          </a:p>
          <a:p>
            <a:pPr lvl="1"/>
            <a:r>
              <a:rPr lang="en-US" sz="2200" dirty="0"/>
              <a:t>Why do they pay? Subjective value &gt; total costs (real and perceived)</a:t>
            </a:r>
          </a:p>
          <a:p>
            <a:pPr lvl="1"/>
            <a:endParaRPr lang="en-US" sz="2200" dirty="0"/>
          </a:p>
          <a:p>
            <a:pPr lvl="1"/>
            <a:endParaRPr lang="en-US" sz="2200" dirty="0"/>
          </a:p>
          <a:p>
            <a:endParaRPr lang="en-US" sz="2200" dirty="0"/>
          </a:p>
          <a:p>
            <a:pPr lvl="1"/>
            <a:endParaRPr lang="en-US" sz="2200" dirty="0"/>
          </a:p>
        </p:txBody>
      </p:sp>
      <p:pic>
        <p:nvPicPr>
          <p:cNvPr id="5" name="Graphic 4" descr="Man with solid fill">
            <a:extLst>
              <a:ext uri="{FF2B5EF4-FFF2-40B4-BE49-F238E27FC236}">
                <a16:creationId xmlns:a16="http://schemas.microsoft.com/office/drawing/2014/main" id="{74F89962-0E7B-D79D-FD28-B89F3CF952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77482" y="2509749"/>
            <a:ext cx="1237158" cy="1237158"/>
          </a:xfrm>
          <a:prstGeom prst="rect">
            <a:avLst/>
          </a:prstGeom>
        </p:spPr>
      </p:pic>
      <p:pic>
        <p:nvPicPr>
          <p:cNvPr id="6" name="Graphic 5" descr="Robber with solid fill">
            <a:extLst>
              <a:ext uri="{FF2B5EF4-FFF2-40B4-BE49-F238E27FC236}">
                <a16:creationId xmlns:a16="http://schemas.microsoft.com/office/drawing/2014/main" id="{27369A46-B648-FCC3-62E7-D308DF4A4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7482" y="3956291"/>
            <a:ext cx="1237158" cy="1237158"/>
          </a:xfrm>
          <a:prstGeom prst="rect">
            <a:avLst/>
          </a:prstGeom>
        </p:spPr>
      </p:pic>
    </p:spTree>
    <p:extLst>
      <p:ext uri="{BB962C8B-B14F-4D97-AF65-F5344CB8AC3E}">
        <p14:creationId xmlns:p14="http://schemas.microsoft.com/office/powerpoint/2010/main" val="250259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F852D-1D47-0610-31F6-CEC773D2B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3E4DE5-8FFC-3E6B-347A-74D146DDB024}"/>
              </a:ext>
            </a:extLst>
          </p:cNvPr>
          <p:cNvSpPr>
            <a:spLocks noGrp="1"/>
          </p:cNvSpPr>
          <p:nvPr>
            <p:ph type="title"/>
          </p:nvPr>
        </p:nvSpPr>
        <p:spPr/>
        <p:txBody>
          <a:bodyPr/>
          <a:lstStyle/>
          <a:p>
            <a:r>
              <a:rPr lang="en-US" dirty="0"/>
              <a:t>Situational Crime Prevention</a:t>
            </a:r>
          </a:p>
        </p:txBody>
      </p:sp>
      <p:sp>
        <p:nvSpPr>
          <p:cNvPr id="3" name="Text Placeholder 2">
            <a:extLst>
              <a:ext uri="{FF2B5EF4-FFF2-40B4-BE49-F238E27FC236}">
                <a16:creationId xmlns:a16="http://schemas.microsoft.com/office/drawing/2014/main" id="{2E9BFFAF-06C5-151D-5AF3-651054D71FCC}"/>
              </a:ext>
            </a:extLst>
          </p:cNvPr>
          <p:cNvSpPr>
            <a:spLocks noGrp="1"/>
          </p:cNvSpPr>
          <p:nvPr>
            <p:ph type="body" sz="quarter" idx="10"/>
          </p:nvPr>
        </p:nvSpPr>
        <p:spPr>
          <a:xfrm>
            <a:off x="777361" y="1478098"/>
            <a:ext cx="10515600" cy="307778"/>
          </a:xfrm>
        </p:spPr>
        <p:txBody>
          <a:bodyPr/>
          <a:lstStyle/>
          <a:p>
            <a:r>
              <a:rPr lang="en-US" dirty="0"/>
              <a:t>MAKING OFFENDERS PAY MORE (BEFORE AND AFTER THE CRIME)</a:t>
            </a:r>
          </a:p>
        </p:txBody>
      </p:sp>
      <p:sp>
        <p:nvSpPr>
          <p:cNvPr id="6" name="Text Placeholder 3">
            <a:extLst>
              <a:ext uri="{FF2B5EF4-FFF2-40B4-BE49-F238E27FC236}">
                <a16:creationId xmlns:a16="http://schemas.microsoft.com/office/drawing/2014/main" id="{869B9B04-EB1E-1EDE-2D41-7EFB5C4751D5}"/>
              </a:ext>
            </a:extLst>
          </p:cNvPr>
          <p:cNvSpPr>
            <a:spLocks noGrp="1"/>
          </p:cNvSpPr>
          <p:nvPr>
            <p:ph type="body" sz="quarter" idx="11"/>
          </p:nvPr>
        </p:nvSpPr>
        <p:spPr>
          <a:xfrm>
            <a:off x="777361" y="2021681"/>
            <a:ext cx="8038648" cy="2814637"/>
          </a:xfrm>
        </p:spPr>
        <p:txBody>
          <a:bodyPr/>
          <a:lstStyle/>
          <a:p>
            <a:r>
              <a:rPr lang="en-US" sz="2200" dirty="0"/>
              <a:t>Increase risk of consequences</a:t>
            </a:r>
          </a:p>
          <a:p>
            <a:r>
              <a:rPr lang="en-US" sz="2200" dirty="0"/>
              <a:t>Increase time and effort required to offend</a:t>
            </a:r>
          </a:p>
          <a:p>
            <a:r>
              <a:rPr lang="en-US" sz="2200" dirty="0"/>
              <a:t>Reduce benefits of crime</a:t>
            </a:r>
          </a:p>
          <a:p>
            <a:r>
              <a:rPr lang="en-US" sz="2200" dirty="0"/>
              <a:t>Reduce provocations</a:t>
            </a:r>
          </a:p>
          <a:p>
            <a:r>
              <a:rPr lang="en-US" sz="2200" dirty="0"/>
              <a:t>Eliminate excuses and rationalizations</a:t>
            </a:r>
          </a:p>
          <a:p>
            <a:pPr marL="0" indent="0">
              <a:buNone/>
            </a:pPr>
            <a:endParaRPr lang="en-US" sz="2200" dirty="0"/>
          </a:p>
          <a:p>
            <a:pPr lvl="1"/>
            <a:endParaRPr lang="en-US" sz="2200" dirty="0"/>
          </a:p>
        </p:txBody>
      </p:sp>
      <p:sp>
        <p:nvSpPr>
          <p:cNvPr id="12" name="Text Placeholder 4">
            <a:extLst>
              <a:ext uri="{FF2B5EF4-FFF2-40B4-BE49-F238E27FC236}">
                <a16:creationId xmlns:a16="http://schemas.microsoft.com/office/drawing/2014/main" id="{8DD159E8-8788-17C0-AC45-34AE4B360297}"/>
              </a:ext>
            </a:extLst>
          </p:cNvPr>
          <p:cNvSpPr>
            <a:spLocks noGrp="1"/>
          </p:cNvSpPr>
          <p:nvPr>
            <p:ph type="body" sz="quarter" idx="14"/>
          </p:nvPr>
        </p:nvSpPr>
        <p:spPr/>
        <p:txBody>
          <a:bodyPr/>
          <a:lstStyle/>
          <a:p>
            <a:r>
              <a:rPr lang="en-US" dirty="0"/>
              <a:t>FRICTION EFFICIENCY</a:t>
            </a:r>
          </a:p>
        </p:txBody>
      </p:sp>
    </p:spTree>
    <p:extLst>
      <p:ext uri="{BB962C8B-B14F-4D97-AF65-F5344CB8AC3E}">
        <p14:creationId xmlns:p14="http://schemas.microsoft.com/office/powerpoint/2010/main" val="1407302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7059</TotalTime>
  <Words>1689</Words>
  <Application>Microsoft Macintosh PowerPoint</Application>
  <PresentationFormat>Widescreen</PresentationFormat>
  <Paragraphs>320</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Helvetica</vt:lpstr>
      <vt:lpstr>Montserrat</vt:lpstr>
      <vt:lpstr>Montserrat SemiBold</vt:lpstr>
      <vt:lpstr>Wingdings</vt:lpstr>
      <vt:lpstr>Office Theme</vt:lpstr>
      <vt:lpstr>PowerPoint Presentation</vt:lpstr>
      <vt:lpstr>What do these things have in common?</vt:lpstr>
      <vt:lpstr>None of them are real!</vt:lpstr>
      <vt:lpstr>Why is frictionless  retail unrealistic?</vt:lpstr>
      <vt:lpstr>What is real?  Crime and Criminality (and many other uncomfortable things)</vt:lpstr>
      <vt:lpstr>“Red Guests” &amp; “Green Guests”</vt:lpstr>
      <vt:lpstr>Two Journeys</vt:lpstr>
      <vt:lpstr>Rational Choice – Costs and Benefits</vt:lpstr>
      <vt:lpstr>Situational Crime Prevention</vt:lpstr>
      <vt:lpstr>Where are the Opportunities to Influence Behavior? </vt:lpstr>
      <vt:lpstr>Five Zones of Influence Place Matters</vt:lpstr>
      <vt:lpstr>Objectives: Affect, Connect, Detect. </vt:lpstr>
      <vt:lpstr>The Bowtie Model</vt:lpstr>
      <vt:lpstr>Question: When would you like to influence a shopper’s purchase decisions?   A. Before they decide to go to the store B. In the parking lot C. At the store entrance D. In the store department E. When they are standing in front of their options F. All the above</vt:lpstr>
      <vt:lpstr>Slightly Different Question: When would you like to first influence a shopper’s decisions?   A. Before they decide to go to the store B. In the parking lot C. At the store entrance D. In the store department E. When they are standing in front of their options F. All the above</vt:lpstr>
      <vt:lpstr>Situational Sales Promotion</vt:lpstr>
      <vt:lpstr>The Bowtie Model</vt:lpstr>
      <vt:lpstr>Influence Ecosystems across the Five Zones</vt:lpstr>
      <vt:lpstr>Zone 5</vt:lpstr>
      <vt:lpstr>Zone 4</vt:lpstr>
      <vt:lpstr>Zone 3</vt:lpstr>
      <vt:lpstr>Zone 2</vt:lpstr>
      <vt:lpstr>Zone 1</vt:lpstr>
      <vt:lpstr>Customer Segmentation and Offender Segmentation</vt:lpstr>
      <vt:lpstr>Customer Segmentation</vt:lpstr>
      <vt:lpstr>Offender Segmentation</vt:lpstr>
      <vt:lpstr>Types of Retail Crime</vt:lpstr>
      <vt:lpstr>Offender Segmentation</vt:lpstr>
      <vt:lpstr>Why Does this Matter? </vt:lpstr>
      <vt:lpstr>The Double Bowtie</vt:lpstr>
      <vt:lpstr>Friction Efficiency</vt:lpstr>
      <vt:lpstr>Friction</vt:lpstr>
      <vt:lpstr>Ex., Locking Cases</vt:lpstr>
      <vt:lpstr>Friction Efficiency</vt:lpstr>
      <vt:lpstr>Retail Options</vt:lpstr>
      <vt:lpstr>Targeted Friction</vt:lpstr>
      <vt:lpstr>Targeted Friction</vt:lpstr>
      <vt:lpstr>Targeted Friction</vt:lpstr>
      <vt:lpstr>Targeted Friction</vt:lpstr>
      <vt:lpstr>Leveraged Friction</vt:lpstr>
      <vt:lpstr>Leveraged Friction</vt:lpstr>
      <vt:lpstr>Friction Shift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Lexi Oyster</dc:creator>
  <cp:lastModifiedBy>Cory Lowe</cp:lastModifiedBy>
  <cp:revision>14</cp:revision>
  <dcterms:created xsi:type="dcterms:W3CDTF">2023-12-27T17:08:47Z</dcterms:created>
  <dcterms:modified xsi:type="dcterms:W3CDTF">2025-08-25T14:48:49Z</dcterms:modified>
</cp:coreProperties>
</file>